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3"/>
  </p:notesMasterIdLst>
  <p:sldIdLst>
    <p:sldId id="362" r:id="rId2"/>
    <p:sldId id="365" r:id="rId3"/>
    <p:sldId id="367" r:id="rId4"/>
    <p:sldId id="368" r:id="rId5"/>
    <p:sldId id="369" r:id="rId6"/>
    <p:sldId id="361" r:id="rId7"/>
    <p:sldId id="293" r:id="rId8"/>
    <p:sldId id="283" r:id="rId9"/>
    <p:sldId id="304" r:id="rId10"/>
    <p:sldId id="297" r:id="rId11"/>
    <p:sldId id="395" r:id="rId12"/>
    <p:sldId id="348" r:id="rId13"/>
    <p:sldId id="349" r:id="rId14"/>
    <p:sldId id="350" r:id="rId15"/>
    <p:sldId id="352" r:id="rId16"/>
    <p:sldId id="379" r:id="rId17"/>
    <p:sldId id="380" r:id="rId18"/>
    <p:sldId id="381" r:id="rId19"/>
    <p:sldId id="382" r:id="rId20"/>
    <p:sldId id="383" r:id="rId21"/>
    <p:sldId id="384" r:id="rId22"/>
    <p:sldId id="386" r:id="rId23"/>
    <p:sldId id="396" r:id="rId24"/>
    <p:sldId id="397" r:id="rId25"/>
    <p:sldId id="398" r:id="rId26"/>
    <p:sldId id="399" r:id="rId27"/>
    <p:sldId id="385" r:id="rId28"/>
    <p:sldId id="387" r:id="rId29"/>
    <p:sldId id="356" r:id="rId30"/>
    <p:sldId id="359" r:id="rId31"/>
    <p:sldId id="393" r:id="rId32"/>
  </p:sldIdLst>
  <p:sldSz cx="9144000" cy="6858000" type="screen4x3"/>
  <p:notesSz cx="6797675" cy="987425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y DCC" initials="KD"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7143" autoAdjust="0"/>
  </p:normalViewPr>
  <p:slideViewPr>
    <p:cSldViewPr>
      <p:cViewPr>
        <p:scale>
          <a:sx n="100" d="100"/>
          <a:sy n="100" d="100"/>
        </p:scale>
        <p:origin x="-1956" y="-3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954" y="-8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29AFB-59F5-4C94-8FCA-0AB5B31055A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70938492-2E26-48F7-9EB7-F79362F54C14}">
      <dgm:prSet phldrT="[Text]"/>
      <dgm:spPr/>
      <dgm:t>
        <a:bodyPr/>
        <a:lstStyle/>
        <a:p>
          <a:r>
            <a:rPr lang="en-GB" dirty="0" smtClean="0"/>
            <a:t>Create</a:t>
          </a:r>
          <a:endParaRPr lang="en-GB" dirty="0"/>
        </a:p>
      </dgm:t>
    </dgm:pt>
    <dgm:pt modelId="{74A0347C-F0A9-4598-B564-4F21E463F451}" type="parTrans" cxnId="{80AA2B70-355A-4FA4-9FB9-137CD1E9EF85}">
      <dgm:prSet/>
      <dgm:spPr/>
      <dgm:t>
        <a:bodyPr/>
        <a:lstStyle/>
        <a:p>
          <a:endParaRPr lang="en-GB"/>
        </a:p>
      </dgm:t>
    </dgm:pt>
    <dgm:pt modelId="{1A65F0E2-F1C8-4F9D-8591-A02D69F746E0}" type="sibTrans" cxnId="{80AA2B70-355A-4FA4-9FB9-137CD1E9EF85}">
      <dgm:prSet/>
      <dgm:spPr/>
      <dgm:t>
        <a:bodyPr/>
        <a:lstStyle/>
        <a:p>
          <a:endParaRPr lang="en-GB" dirty="0"/>
        </a:p>
      </dgm:t>
    </dgm:pt>
    <dgm:pt modelId="{11FE78AA-94D0-4EA4-9A04-4CF9DBA8DD9D}">
      <dgm:prSet phldrT="[Text]"/>
      <dgm:spPr/>
      <dgm:t>
        <a:bodyPr/>
        <a:lstStyle/>
        <a:p>
          <a:r>
            <a:rPr lang="en-GB" dirty="0" smtClean="0"/>
            <a:t>Document</a:t>
          </a:r>
          <a:endParaRPr lang="en-GB" dirty="0"/>
        </a:p>
      </dgm:t>
    </dgm:pt>
    <dgm:pt modelId="{2DDE25B9-0791-4514-91C3-4E680CC9AB1B}" type="parTrans" cxnId="{B21BF4FE-A866-4BB1-9EC8-D0119E73974A}">
      <dgm:prSet/>
      <dgm:spPr/>
      <dgm:t>
        <a:bodyPr/>
        <a:lstStyle/>
        <a:p>
          <a:endParaRPr lang="en-GB"/>
        </a:p>
      </dgm:t>
    </dgm:pt>
    <dgm:pt modelId="{97892508-0E46-43AC-8DDB-6B6423E1B22B}" type="sibTrans" cxnId="{B21BF4FE-A866-4BB1-9EC8-D0119E73974A}">
      <dgm:prSet/>
      <dgm:spPr/>
      <dgm:t>
        <a:bodyPr/>
        <a:lstStyle/>
        <a:p>
          <a:endParaRPr lang="en-GB"/>
        </a:p>
      </dgm:t>
    </dgm:pt>
    <dgm:pt modelId="{43E5C990-BC01-49B2-A495-2065E2B7915D}">
      <dgm:prSet phldrT="[Text]"/>
      <dgm:spPr/>
      <dgm:t>
        <a:bodyPr/>
        <a:lstStyle/>
        <a:p>
          <a:r>
            <a:rPr lang="en-GB" dirty="0" smtClean="0"/>
            <a:t>Use</a:t>
          </a:r>
          <a:endParaRPr lang="en-GB" dirty="0"/>
        </a:p>
      </dgm:t>
    </dgm:pt>
    <dgm:pt modelId="{01D1D6A6-C2D8-4610-A779-58AF66FBB451}" type="parTrans" cxnId="{181D0586-5DCD-460D-8949-1226E4CAD3FD}">
      <dgm:prSet/>
      <dgm:spPr/>
      <dgm:t>
        <a:bodyPr/>
        <a:lstStyle/>
        <a:p>
          <a:endParaRPr lang="en-GB"/>
        </a:p>
      </dgm:t>
    </dgm:pt>
    <dgm:pt modelId="{1594A925-F6A3-490F-ADD1-C18404D0FAB9}" type="sibTrans" cxnId="{181D0586-5DCD-460D-8949-1226E4CAD3FD}">
      <dgm:prSet/>
      <dgm:spPr/>
      <dgm:t>
        <a:bodyPr/>
        <a:lstStyle/>
        <a:p>
          <a:endParaRPr lang="en-GB"/>
        </a:p>
      </dgm:t>
    </dgm:pt>
    <dgm:pt modelId="{F93DF7C0-7508-4FA7-A14F-C0833F7989FE}">
      <dgm:prSet phldrT="[Text]"/>
      <dgm:spPr/>
      <dgm:t>
        <a:bodyPr/>
        <a:lstStyle/>
        <a:p>
          <a:r>
            <a:rPr lang="en-GB" dirty="0" smtClean="0"/>
            <a:t>Share</a:t>
          </a:r>
          <a:endParaRPr lang="en-GB" dirty="0"/>
        </a:p>
      </dgm:t>
    </dgm:pt>
    <dgm:pt modelId="{B2BC54D8-A5CD-4E6E-BF91-9511CB54AA17}" type="parTrans" cxnId="{F4A15F0D-97D6-481A-96D1-2E50B1384D6B}">
      <dgm:prSet/>
      <dgm:spPr/>
      <dgm:t>
        <a:bodyPr/>
        <a:lstStyle/>
        <a:p>
          <a:endParaRPr lang="en-GB"/>
        </a:p>
      </dgm:t>
    </dgm:pt>
    <dgm:pt modelId="{E20E2F6A-8550-4BB0-8872-F0D8C4ED541C}" type="sibTrans" cxnId="{F4A15F0D-97D6-481A-96D1-2E50B1384D6B}">
      <dgm:prSet/>
      <dgm:spPr/>
      <dgm:t>
        <a:bodyPr/>
        <a:lstStyle/>
        <a:p>
          <a:endParaRPr lang="en-GB"/>
        </a:p>
      </dgm:t>
    </dgm:pt>
    <dgm:pt modelId="{03FB6D69-7BBA-457F-A039-23A6E113196A}">
      <dgm:prSet phldrT="[Text]"/>
      <dgm:spPr/>
      <dgm:t>
        <a:bodyPr/>
        <a:lstStyle/>
        <a:p>
          <a:r>
            <a:rPr lang="en-GB" dirty="0" smtClean="0"/>
            <a:t>Preserve</a:t>
          </a:r>
          <a:endParaRPr lang="en-GB" dirty="0"/>
        </a:p>
      </dgm:t>
    </dgm:pt>
    <dgm:pt modelId="{774D3DAA-F615-4C6E-8AF1-689BBD15FB8F}" type="parTrans" cxnId="{D5F097AD-0038-4E41-B413-1CD8195BF946}">
      <dgm:prSet/>
      <dgm:spPr/>
      <dgm:t>
        <a:bodyPr/>
        <a:lstStyle/>
        <a:p>
          <a:endParaRPr lang="en-GB"/>
        </a:p>
      </dgm:t>
    </dgm:pt>
    <dgm:pt modelId="{E470E79C-346C-404A-A9FE-693677EA7448}" type="sibTrans" cxnId="{D5F097AD-0038-4E41-B413-1CD8195BF946}">
      <dgm:prSet/>
      <dgm:spPr/>
      <dgm:t>
        <a:bodyPr/>
        <a:lstStyle/>
        <a:p>
          <a:endParaRPr lang="en-GB"/>
        </a:p>
      </dgm:t>
    </dgm:pt>
    <dgm:pt modelId="{0E076F2D-29B6-4BE6-953B-E02C29A415E1}">
      <dgm:prSet phldrT="[Text]"/>
      <dgm:spPr/>
      <dgm:t>
        <a:bodyPr/>
        <a:lstStyle/>
        <a:p>
          <a:r>
            <a:rPr lang="en-GB" dirty="0" smtClean="0"/>
            <a:t>Store</a:t>
          </a:r>
          <a:endParaRPr lang="en-GB" dirty="0"/>
        </a:p>
      </dgm:t>
    </dgm:pt>
    <dgm:pt modelId="{A551CB95-F54E-4DC0-B606-CA7CEC79DD20}" type="parTrans" cxnId="{1A794471-8DA5-4CD3-807E-28FB1E9B34CC}">
      <dgm:prSet/>
      <dgm:spPr/>
      <dgm:t>
        <a:bodyPr/>
        <a:lstStyle/>
        <a:p>
          <a:endParaRPr lang="en-GB"/>
        </a:p>
      </dgm:t>
    </dgm:pt>
    <dgm:pt modelId="{8F2C7463-D012-40AA-818A-30E8BDC68992}" type="sibTrans" cxnId="{1A794471-8DA5-4CD3-807E-28FB1E9B34CC}">
      <dgm:prSet/>
      <dgm:spPr/>
      <dgm:t>
        <a:bodyPr/>
        <a:lstStyle/>
        <a:p>
          <a:endParaRPr lang="en-GB"/>
        </a:p>
      </dgm:t>
    </dgm:pt>
    <dgm:pt modelId="{A8E25276-E0BD-4887-91AF-277E5BE97D57}" type="pres">
      <dgm:prSet presAssocID="{C5329AFB-59F5-4C94-8FCA-0AB5B31055A1}" presName="Name0" presStyleCnt="0">
        <dgm:presLayoutVars>
          <dgm:dir/>
          <dgm:resizeHandles val="exact"/>
        </dgm:presLayoutVars>
      </dgm:prSet>
      <dgm:spPr/>
      <dgm:t>
        <a:bodyPr/>
        <a:lstStyle/>
        <a:p>
          <a:endParaRPr lang="en-GB"/>
        </a:p>
      </dgm:t>
    </dgm:pt>
    <dgm:pt modelId="{08D60657-85F1-42F6-B1BA-5EEEF4DABB05}" type="pres">
      <dgm:prSet presAssocID="{C5329AFB-59F5-4C94-8FCA-0AB5B31055A1}" presName="cycle" presStyleCnt="0"/>
      <dgm:spPr/>
      <dgm:t>
        <a:bodyPr/>
        <a:lstStyle/>
        <a:p>
          <a:endParaRPr lang="en-GB"/>
        </a:p>
      </dgm:t>
    </dgm:pt>
    <dgm:pt modelId="{69EE2C61-6425-4640-909C-00656A7B900D}" type="pres">
      <dgm:prSet presAssocID="{70938492-2E26-48F7-9EB7-F79362F54C14}" presName="nodeFirstNode" presStyleLbl="node1" presStyleIdx="0" presStyleCnt="6" custRadScaleRad="100030" custRadScaleInc="-296">
        <dgm:presLayoutVars>
          <dgm:bulletEnabled val="1"/>
        </dgm:presLayoutVars>
      </dgm:prSet>
      <dgm:spPr/>
      <dgm:t>
        <a:bodyPr/>
        <a:lstStyle/>
        <a:p>
          <a:endParaRPr lang="en-GB"/>
        </a:p>
      </dgm:t>
    </dgm:pt>
    <dgm:pt modelId="{C057B53F-C3BB-483B-8C8D-2531B5A6F112}" type="pres">
      <dgm:prSet presAssocID="{1A65F0E2-F1C8-4F9D-8591-A02D69F746E0}" presName="sibTransFirstNode" presStyleLbl="bgShp" presStyleIdx="0" presStyleCnt="1"/>
      <dgm:spPr/>
      <dgm:t>
        <a:bodyPr/>
        <a:lstStyle/>
        <a:p>
          <a:endParaRPr lang="en-GB"/>
        </a:p>
      </dgm:t>
    </dgm:pt>
    <dgm:pt modelId="{FBF47795-8134-4B54-AF37-523ED6FDEF9F}" type="pres">
      <dgm:prSet presAssocID="{11FE78AA-94D0-4EA4-9A04-4CF9DBA8DD9D}" presName="nodeFollowingNodes" presStyleLbl="node1" presStyleIdx="1" presStyleCnt="6">
        <dgm:presLayoutVars>
          <dgm:bulletEnabled val="1"/>
        </dgm:presLayoutVars>
      </dgm:prSet>
      <dgm:spPr/>
      <dgm:t>
        <a:bodyPr/>
        <a:lstStyle/>
        <a:p>
          <a:endParaRPr lang="en-GB"/>
        </a:p>
      </dgm:t>
    </dgm:pt>
    <dgm:pt modelId="{C45297F9-5019-40F1-BC26-11A696317A55}" type="pres">
      <dgm:prSet presAssocID="{43E5C990-BC01-49B2-A495-2065E2B7915D}" presName="nodeFollowingNodes" presStyleLbl="node1" presStyleIdx="2" presStyleCnt="6">
        <dgm:presLayoutVars>
          <dgm:bulletEnabled val="1"/>
        </dgm:presLayoutVars>
      </dgm:prSet>
      <dgm:spPr/>
      <dgm:t>
        <a:bodyPr/>
        <a:lstStyle/>
        <a:p>
          <a:endParaRPr lang="en-GB"/>
        </a:p>
      </dgm:t>
    </dgm:pt>
    <dgm:pt modelId="{62AA2BA5-611F-494C-B1D0-A0921BBFACD9}" type="pres">
      <dgm:prSet presAssocID="{0E076F2D-29B6-4BE6-953B-E02C29A415E1}" presName="nodeFollowingNodes" presStyleLbl="node1" presStyleIdx="3" presStyleCnt="6">
        <dgm:presLayoutVars>
          <dgm:bulletEnabled val="1"/>
        </dgm:presLayoutVars>
      </dgm:prSet>
      <dgm:spPr/>
      <dgm:t>
        <a:bodyPr/>
        <a:lstStyle/>
        <a:p>
          <a:endParaRPr lang="en-GB"/>
        </a:p>
      </dgm:t>
    </dgm:pt>
    <dgm:pt modelId="{E068E2B9-1EF1-481C-B52A-467A3FF42150}" type="pres">
      <dgm:prSet presAssocID="{F93DF7C0-7508-4FA7-A14F-C0833F7989FE}" presName="nodeFollowingNodes" presStyleLbl="node1" presStyleIdx="4" presStyleCnt="6">
        <dgm:presLayoutVars>
          <dgm:bulletEnabled val="1"/>
        </dgm:presLayoutVars>
      </dgm:prSet>
      <dgm:spPr/>
      <dgm:t>
        <a:bodyPr/>
        <a:lstStyle/>
        <a:p>
          <a:endParaRPr lang="en-GB"/>
        </a:p>
      </dgm:t>
    </dgm:pt>
    <dgm:pt modelId="{4526CD32-D2FE-40FD-89A3-A6382E0D23EE}" type="pres">
      <dgm:prSet presAssocID="{03FB6D69-7BBA-457F-A039-23A6E113196A}" presName="nodeFollowingNodes" presStyleLbl="node1" presStyleIdx="5" presStyleCnt="6">
        <dgm:presLayoutVars>
          <dgm:bulletEnabled val="1"/>
        </dgm:presLayoutVars>
      </dgm:prSet>
      <dgm:spPr/>
      <dgm:t>
        <a:bodyPr/>
        <a:lstStyle/>
        <a:p>
          <a:endParaRPr lang="en-GB"/>
        </a:p>
      </dgm:t>
    </dgm:pt>
  </dgm:ptLst>
  <dgm:cxnLst>
    <dgm:cxn modelId="{05A29B5A-8D25-49FB-B91C-116F95A28621}" type="presOf" srcId="{0E076F2D-29B6-4BE6-953B-E02C29A415E1}" destId="{62AA2BA5-611F-494C-B1D0-A0921BBFACD9}" srcOrd="0" destOrd="0" presId="urn:microsoft.com/office/officeart/2005/8/layout/cycle3"/>
    <dgm:cxn modelId="{181D0586-5DCD-460D-8949-1226E4CAD3FD}" srcId="{C5329AFB-59F5-4C94-8FCA-0AB5B31055A1}" destId="{43E5C990-BC01-49B2-A495-2065E2B7915D}" srcOrd="2" destOrd="0" parTransId="{01D1D6A6-C2D8-4610-A779-58AF66FBB451}" sibTransId="{1594A925-F6A3-490F-ADD1-C18404D0FAB9}"/>
    <dgm:cxn modelId="{F4A15F0D-97D6-481A-96D1-2E50B1384D6B}" srcId="{C5329AFB-59F5-4C94-8FCA-0AB5B31055A1}" destId="{F93DF7C0-7508-4FA7-A14F-C0833F7989FE}" srcOrd="4" destOrd="0" parTransId="{B2BC54D8-A5CD-4E6E-BF91-9511CB54AA17}" sibTransId="{E20E2F6A-8550-4BB0-8872-F0D8C4ED541C}"/>
    <dgm:cxn modelId="{EE265990-98D8-4268-B7CB-344D0EDA34F5}" type="presOf" srcId="{70938492-2E26-48F7-9EB7-F79362F54C14}" destId="{69EE2C61-6425-4640-909C-00656A7B900D}" srcOrd="0" destOrd="0" presId="urn:microsoft.com/office/officeart/2005/8/layout/cycle3"/>
    <dgm:cxn modelId="{80AA2B70-355A-4FA4-9FB9-137CD1E9EF85}" srcId="{C5329AFB-59F5-4C94-8FCA-0AB5B31055A1}" destId="{70938492-2E26-48F7-9EB7-F79362F54C14}" srcOrd="0" destOrd="0" parTransId="{74A0347C-F0A9-4598-B564-4F21E463F451}" sibTransId="{1A65F0E2-F1C8-4F9D-8591-A02D69F746E0}"/>
    <dgm:cxn modelId="{30C32F9B-48EB-4FFD-9D7A-B2F35C6A151F}" type="presOf" srcId="{11FE78AA-94D0-4EA4-9A04-4CF9DBA8DD9D}" destId="{FBF47795-8134-4B54-AF37-523ED6FDEF9F}" srcOrd="0" destOrd="0" presId="urn:microsoft.com/office/officeart/2005/8/layout/cycle3"/>
    <dgm:cxn modelId="{1E1B630E-363C-4DF0-B2D2-9DE72FC33176}" type="presOf" srcId="{F93DF7C0-7508-4FA7-A14F-C0833F7989FE}" destId="{E068E2B9-1EF1-481C-B52A-467A3FF42150}" srcOrd="0" destOrd="0" presId="urn:microsoft.com/office/officeart/2005/8/layout/cycle3"/>
    <dgm:cxn modelId="{F4F40418-E593-4C55-A576-CCE162D69112}" type="presOf" srcId="{C5329AFB-59F5-4C94-8FCA-0AB5B31055A1}" destId="{A8E25276-E0BD-4887-91AF-277E5BE97D57}" srcOrd="0" destOrd="0" presId="urn:microsoft.com/office/officeart/2005/8/layout/cycle3"/>
    <dgm:cxn modelId="{D5F097AD-0038-4E41-B413-1CD8195BF946}" srcId="{C5329AFB-59F5-4C94-8FCA-0AB5B31055A1}" destId="{03FB6D69-7BBA-457F-A039-23A6E113196A}" srcOrd="5" destOrd="0" parTransId="{774D3DAA-F615-4C6E-8AF1-689BBD15FB8F}" sibTransId="{E470E79C-346C-404A-A9FE-693677EA7448}"/>
    <dgm:cxn modelId="{DDE8D88E-6F0B-4D2E-8627-80252B04B4FA}" type="presOf" srcId="{1A65F0E2-F1C8-4F9D-8591-A02D69F746E0}" destId="{C057B53F-C3BB-483B-8C8D-2531B5A6F112}" srcOrd="0" destOrd="0" presId="urn:microsoft.com/office/officeart/2005/8/layout/cycle3"/>
    <dgm:cxn modelId="{8EA813E8-5814-41B2-8C08-A672F5F2C19B}" type="presOf" srcId="{43E5C990-BC01-49B2-A495-2065E2B7915D}" destId="{C45297F9-5019-40F1-BC26-11A696317A55}" srcOrd="0" destOrd="0" presId="urn:microsoft.com/office/officeart/2005/8/layout/cycle3"/>
    <dgm:cxn modelId="{1A794471-8DA5-4CD3-807E-28FB1E9B34CC}" srcId="{C5329AFB-59F5-4C94-8FCA-0AB5B31055A1}" destId="{0E076F2D-29B6-4BE6-953B-E02C29A415E1}" srcOrd="3" destOrd="0" parTransId="{A551CB95-F54E-4DC0-B606-CA7CEC79DD20}" sibTransId="{8F2C7463-D012-40AA-818A-30E8BDC68992}"/>
    <dgm:cxn modelId="{B21BF4FE-A866-4BB1-9EC8-D0119E73974A}" srcId="{C5329AFB-59F5-4C94-8FCA-0AB5B31055A1}" destId="{11FE78AA-94D0-4EA4-9A04-4CF9DBA8DD9D}" srcOrd="1" destOrd="0" parTransId="{2DDE25B9-0791-4514-91C3-4E680CC9AB1B}" sibTransId="{97892508-0E46-43AC-8DDB-6B6423E1B22B}"/>
    <dgm:cxn modelId="{8A2D7379-8C73-4B20-9E16-5B81485E9522}" type="presOf" srcId="{03FB6D69-7BBA-457F-A039-23A6E113196A}" destId="{4526CD32-D2FE-40FD-89A3-A6382E0D23EE}" srcOrd="0" destOrd="0" presId="urn:microsoft.com/office/officeart/2005/8/layout/cycle3"/>
    <dgm:cxn modelId="{7D42905D-0A18-4BA6-8534-A9F39C4738F5}" type="presParOf" srcId="{A8E25276-E0BD-4887-91AF-277E5BE97D57}" destId="{08D60657-85F1-42F6-B1BA-5EEEF4DABB05}" srcOrd="0" destOrd="0" presId="urn:microsoft.com/office/officeart/2005/8/layout/cycle3"/>
    <dgm:cxn modelId="{6ACEA2F6-AD5C-435B-AFB1-B008975C0AA8}" type="presParOf" srcId="{08D60657-85F1-42F6-B1BA-5EEEF4DABB05}" destId="{69EE2C61-6425-4640-909C-00656A7B900D}" srcOrd="0" destOrd="0" presId="urn:microsoft.com/office/officeart/2005/8/layout/cycle3"/>
    <dgm:cxn modelId="{CEE60384-A2C9-455F-B785-3E8821B6FE86}" type="presParOf" srcId="{08D60657-85F1-42F6-B1BA-5EEEF4DABB05}" destId="{C057B53F-C3BB-483B-8C8D-2531B5A6F112}" srcOrd="1" destOrd="0" presId="urn:microsoft.com/office/officeart/2005/8/layout/cycle3"/>
    <dgm:cxn modelId="{6E230758-D76A-46E2-944F-F91EE988C7CE}" type="presParOf" srcId="{08D60657-85F1-42F6-B1BA-5EEEF4DABB05}" destId="{FBF47795-8134-4B54-AF37-523ED6FDEF9F}" srcOrd="2" destOrd="0" presId="urn:microsoft.com/office/officeart/2005/8/layout/cycle3"/>
    <dgm:cxn modelId="{4CD6A9E1-0370-4153-A264-0FA8C347D6C0}" type="presParOf" srcId="{08D60657-85F1-42F6-B1BA-5EEEF4DABB05}" destId="{C45297F9-5019-40F1-BC26-11A696317A55}" srcOrd="3" destOrd="0" presId="urn:microsoft.com/office/officeart/2005/8/layout/cycle3"/>
    <dgm:cxn modelId="{C59DFF79-6916-449A-9532-AF9E6C5CA6D5}" type="presParOf" srcId="{08D60657-85F1-42F6-B1BA-5EEEF4DABB05}" destId="{62AA2BA5-611F-494C-B1D0-A0921BBFACD9}" srcOrd="4" destOrd="0" presId="urn:microsoft.com/office/officeart/2005/8/layout/cycle3"/>
    <dgm:cxn modelId="{74A6B33B-91D9-40EB-8CBB-786EC674DBE5}" type="presParOf" srcId="{08D60657-85F1-42F6-B1BA-5EEEF4DABB05}" destId="{E068E2B9-1EF1-481C-B52A-467A3FF42150}" srcOrd="5" destOrd="0" presId="urn:microsoft.com/office/officeart/2005/8/layout/cycle3"/>
    <dgm:cxn modelId="{BB5FB50F-0B3A-4B0E-9F84-7D7FAB3C95F5}" type="presParOf" srcId="{08D60657-85F1-42F6-B1BA-5EEEF4DABB05}" destId="{4526CD32-D2FE-40FD-89A3-A6382E0D23E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7B53F-C3BB-483B-8C8D-2531B5A6F112}">
      <dsp:nvSpPr>
        <dsp:cNvPr id="0" name=""/>
        <dsp:cNvSpPr/>
      </dsp:nvSpPr>
      <dsp:spPr>
        <a:xfrm>
          <a:off x="32209" y="-5543"/>
          <a:ext cx="2212282" cy="2212282"/>
        </a:xfrm>
        <a:prstGeom prst="circularArrow">
          <a:avLst>
            <a:gd name="adj1" fmla="val 5274"/>
            <a:gd name="adj2" fmla="val 312630"/>
            <a:gd name="adj3" fmla="val 14468154"/>
            <a:gd name="adj4" fmla="val 16987876"/>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E2C61-6425-4640-909C-00656A7B900D}">
      <dsp:nvSpPr>
        <dsp:cNvPr id="0" name=""/>
        <dsp:cNvSpPr/>
      </dsp:nvSpPr>
      <dsp:spPr>
        <a:xfrm>
          <a:off x="775743" y="1072"/>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Create</a:t>
          </a:r>
          <a:endParaRPr lang="en-GB" sz="1000" kern="1200" dirty="0"/>
        </a:p>
      </dsp:txBody>
      <dsp:txXfrm>
        <a:off x="793444" y="18773"/>
        <a:ext cx="689811" cy="327204"/>
      </dsp:txXfrm>
    </dsp:sp>
    <dsp:sp modelId="{FBF47795-8134-4B54-AF37-523ED6FDEF9F}">
      <dsp:nvSpPr>
        <dsp:cNvPr id="0" name=""/>
        <dsp:cNvSpPr/>
      </dsp:nvSpPr>
      <dsp:spPr>
        <a:xfrm>
          <a:off x="1555366" y="450077"/>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Document</a:t>
          </a:r>
          <a:endParaRPr lang="en-GB" sz="1000" kern="1200" dirty="0"/>
        </a:p>
      </dsp:txBody>
      <dsp:txXfrm>
        <a:off x="1573067" y="467778"/>
        <a:ext cx="689811" cy="327204"/>
      </dsp:txXfrm>
    </dsp:sp>
    <dsp:sp modelId="{C45297F9-5019-40F1-BC26-11A696317A55}">
      <dsp:nvSpPr>
        <dsp:cNvPr id="0" name=""/>
        <dsp:cNvSpPr/>
      </dsp:nvSpPr>
      <dsp:spPr>
        <a:xfrm>
          <a:off x="1555366" y="1347555"/>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Use</a:t>
          </a:r>
          <a:endParaRPr lang="en-GB" sz="1000" kern="1200" dirty="0"/>
        </a:p>
      </dsp:txBody>
      <dsp:txXfrm>
        <a:off x="1573067" y="1365256"/>
        <a:ext cx="689811" cy="327204"/>
      </dsp:txXfrm>
    </dsp:sp>
    <dsp:sp modelId="{62AA2BA5-611F-494C-B1D0-A0921BBFACD9}">
      <dsp:nvSpPr>
        <dsp:cNvPr id="0" name=""/>
        <dsp:cNvSpPr/>
      </dsp:nvSpPr>
      <dsp:spPr>
        <a:xfrm>
          <a:off x="778128" y="1796294"/>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Store</a:t>
          </a:r>
          <a:endParaRPr lang="en-GB" sz="1000" kern="1200" dirty="0"/>
        </a:p>
      </dsp:txBody>
      <dsp:txXfrm>
        <a:off x="795829" y="1813995"/>
        <a:ext cx="689811" cy="327204"/>
      </dsp:txXfrm>
    </dsp:sp>
    <dsp:sp modelId="{E068E2B9-1EF1-481C-B52A-467A3FF42150}">
      <dsp:nvSpPr>
        <dsp:cNvPr id="0" name=""/>
        <dsp:cNvSpPr/>
      </dsp:nvSpPr>
      <dsp:spPr>
        <a:xfrm>
          <a:off x="890" y="1347555"/>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Share</a:t>
          </a:r>
          <a:endParaRPr lang="en-GB" sz="1000" kern="1200" dirty="0"/>
        </a:p>
      </dsp:txBody>
      <dsp:txXfrm>
        <a:off x="18591" y="1365256"/>
        <a:ext cx="689811" cy="327204"/>
      </dsp:txXfrm>
    </dsp:sp>
    <dsp:sp modelId="{4526CD32-D2FE-40FD-89A3-A6382E0D23EE}">
      <dsp:nvSpPr>
        <dsp:cNvPr id="0" name=""/>
        <dsp:cNvSpPr/>
      </dsp:nvSpPr>
      <dsp:spPr>
        <a:xfrm>
          <a:off x="890" y="450077"/>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Preserve</a:t>
          </a:r>
          <a:endParaRPr lang="en-GB" sz="1000" kern="1200" dirty="0"/>
        </a:p>
      </dsp:txBody>
      <dsp:txXfrm>
        <a:off x="18591" y="467778"/>
        <a:ext cx="689811" cy="32720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3713"/>
          </a:xfrm>
          <a:prstGeom prst="rect">
            <a:avLst/>
          </a:prstGeom>
        </p:spPr>
        <p:txBody>
          <a:bodyPr vert="horz" lIns="91440" tIns="45720" rIns="91440" bIns="45720" rtlCol="0"/>
          <a:lstStyle>
            <a:lvl1pPr algn="r">
              <a:defRPr sz="1200"/>
            </a:lvl1pPr>
          </a:lstStyle>
          <a:p>
            <a:fld id="{4DB7D605-3A92-4E84-BB31-A571166815F9}" type="datetimeFigureOut">
              <a:rPr lang="en-GB" smtClean="0"/>
              <a:pPr/>
              <a:t>08/05/2015</a:t>
            </a:fld>
            <a:endParaRPr lang="en-GB"/>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78823"/>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378823"/>
            <a:ext cx="2945659" cy="493713"/>
          </a:xfrm>
          <a:prstGeom prst="rect">
            <a:avLst/>
          </a:prstGeom>
        </p:spPr>
        <p:txBody>
          <a:bodyPr vert="horz" lIns="91440" tIns="45720" rIns="91440" bIns="45720" rtlCol="0" anchor="b"/>
          <a:lstStyle>
            <a:lvl1pPr algn="r">
              <a:defRPr sz="1200"/>
            </a:lvl1pPr>
          </a:lstStyle>
          <a:p>
            <a:fld id="{D4D648DB-08B3-4C37-99AC-20C6D518D609}" type="slidenum">
              <a:rPr lang="en-GB" smtClean="0"/>
              <a:pPr/>
              <a:t>‹#›</a:t>
            </a:fld>
            <a:endParaRPr lang="en-GB"/>
          </a:p>
        </p:txBody>
      </p:sp>
    </p:spTree>
    <p:extLst>
      <p:ext uri="{BB962C8B-B14F-4D97-AF65-F5344CB8AC3E}">
        <p14:creationId xmlns:p14="http://schemas.microsoft.com/office/powerpoint/2010/main" val="115623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oftware-carpentry.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www.dcc.ac.uk/" TargetMode="External"/><Relationship Id="rId3" Type="http://schemas.openxmlformats.org/officeDocument/2006/relationships/hyperlink" Target="http://www.consorciomadrono.es/info/web/consorcio_madrono/acerca_de/eng_que_es_madrono.php" TargetMode="External"/><Relationship Id="rId7" Type="http://schemas.openxmlformats.org/officeDocument/2006/relationships/hyperlink" Target="https://dmponline.dcc.ac.uk/"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pgd.consorciomadrono.es/" TargetMode="External"/><Relationship Id="rId5" Type="http://schemas.openxmlformats.org/officeDocument/2006/relationships/hyperlink" Target="http://www.consorciomadrono.es/pagoda/index2.php" TargetMode="External"/><Relationship Id="rId4" Type="http://schemas.openxmlformats.org/officeDocument/2006/relationships/hyperlink" Target="http://www.consorciomadrono.es/pagoda/index.php" TargetMode="External"/><Relationship Id="rId9" Type="http://schemas.openxmlformats.org/officeDocument/2006/relationships/hyperlink" Target="http://www.consorciomadrono.es/pagoda/materiales_interes.php"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10</a:t>
            </a:fld>
            <a:endParaRPr lang="en-GB"/>
          </a:p>
        </p:txBody>
      </p:sp>
    </p:spTree>
    <p:extLst>
      <p:ext uri="{BB962C8B-B14F-4D97-AF65-F5344CB8AC3E}">
        <p14:creationId xmlns:p14="http://schemas.microsoft.com/office/powerpoint/2010/main" val="1932652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11</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30275" y="741363"/>
            <a:ext cx="4937125" cy="3702050"/>
          </a:xfrm>
          <a:ln/>
        </p:spPr>
      </p:sp>
      <p:sp>
        <p:nvSpPr>
          <p:cNvPr id="51203" name="Rectangle 3"/>
          <p:cNvSpPr>
            <a:spLocks noGrp="1" noChangeArrowheads="1"/>
          </p:cNvSpPr>
          <p:nvPr>
            <p:ph type="body" idx="1"/>
          </p:nvPr>
        </p:nvSpPr>
        <p:spPr>
          <a:xfrm>
            <a:off x="680984" y="4691303"/>
            <a:ext cx="5435708" cy="4441652"/>
          </a:xfrm>
          <a:noFill/>
          <a:ln/>
        </p:spPr>
        <p:txBody>
          <a:bodyPr/>
          <a:lstStyle/>
          <a:p>
            <a:pPr eaLnBrk="1" hangingPunct="1"/>
            <a:endParaRPr lang="en-US" smtClean="0">
              <a:ea typeface="ＭＳ Ｐゴシック" pitchFamily="34" charset="-128"/>
            </a:endParaRPr>
          </a:p>
        </p:txBody>
      </p:sp>
      <p:sp>
        <p:nvSpPr>
          <p:cNvPr id="51204" name="Header Placeholder 3"/>
          <p:cNvSpPr>
            <a:spLocks noGrp="1"/>
          </p:cNvSpPr>
          <p:nvPr>
            <p:ph type="hdr" sz="quarter"/>
          </p:nvPr>
        </p:nvSpPr>
        <p:spPr>
          <a:noFill/>
        </p:spPr>
        <p:txBody>
          <a:bodyPr/>
          <a:lstStyle/>
          <a:p>
            <a:pPr defTabSz="912958"/>
            <a:endParaRPr lang="en-US" dirty="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C954334-06FE-4BC9-8D02-D914F4D40049}"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931863" y="741363"/>
            <a:ext cx="4935537" cy="3702050"/>
          </a:xfrm>
          <a:ln/>
        </p:spPr>
      </p:sp>
      <p:sp>
        <p:nvSpPr>
          <p:cNvPr id="48130" name="Rectangle 3"/>
          <p:cNvSpPr>
            <a:spLocks noGrp="1" noChangeArrowheads="1"/>
          </p:cNvSpPr>
          <p:nvPr>
            <p:ph type="body" idx="1"/>
          </p:nvPr>
        </p:nvSpPr>
        <p:spPr>
          <a:xfrm>
            <a:off x="905952" y="4689771"/>
            <a:ext cx="4985772" cy="4443183"/>
          </a:xfrm>
          <a:noFill/>
          <a:ln/>
        </p:spPr>
        <p:txBody>
          <a:bodyPr lIns="91429" tIns="45715" rIns="91429" bIns="45715"/>
          <a:lstStyle/>
          <a:p>
            <a:pPr defTabSz="876322"/>
            <a:endParaRPr lang="en-US"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fr-FR" dirty="0" smtClean="0"/>
              <a:t>Led by </a:t>
            </a:r>
            <a:r>
              <a:rPr lang="en-GB" altLang="fr-FR" dirty="0" err="1" smtClean="0"/>
              <a:t>Wellcome</a:t>
            </a:r>
            <a:r>
              <a:rPr lang="en-GB" altLang="fr-FR" dirty="0" smtClean="0"/>
              <a:t> Trust and Digital Science</a:t>
            </a:r>
            <a:br>
              <a:rPr lang="en-GB" altLang="fr-FR" dirty="0" smtClean="0"/>
            </a:br>
            <a:r>
              <a:rPr lang="en-GB" altLang="fr-FR" dirty="0" smtClean="0"/>
              <a:t/>
            </a:r>
            <a:br>
              <a:rPr lang="en-GB" altLang="fr-FR" dirty="0" smtClean="0"/>
            </a:br>
            <a:r>
              <a:rPr lang="en-GB" altLang="fr-FR" dirty="0" smtClean="0"/>
              <a:t>Currently calling for comments on the proposed taxonomy which they are aiming to develop as an open standard.</a:t>
            </a:r>
          </a:p>
          <a:p>
            <a:pPr eaLnBrk="1" hangingPunct="1">
              <a:spcBef>
                <a:spcPct val="0"/>
              </a:spcBef>
            </a:pPr>
            <a:endParaRPr lang="en-GB" altLang="fr-FR" dirty="0" smtClean="0"/>
          </a:p>
          <a:p>
            <a:pPr eaLnBrk="1" hangingPunct="1">
              <a:spcBef>
                <a:spcPct val="0"/>
              </a:spcBef>
            </a:pPr>
            <a:r>
              <a:rPr lang="en-GB" altLang="fr-FR" dirty="0" smtClean="0"/>
              <a:t>A classification of the diverse roles played in the work leading to a research output. The classification includes, but is not limited to, traditional authorship roles. When there are multiple people serving in the same role a ‘degree of contribution’ should be further specified as either ‘lead’, ‘equal’, or ‘supporting’. Roles are intended to apply to all those who contribute to a project — and it is recommended that, if possible, all contributors be listed, whether or not they are formally listed as authors. It is also intended that multiple roles be assigned to a single person where appropriate.</a:t>
            </a:r>
          </a:p>
          <a:p>
            <a:pPr eaLnBrk="1" hangingPunct="1">
              <a:spcBef>
                <a:spcPct val="0"/>
              </a:spcBef>
            </a:pPr>
            <a:endParaRPr lang="en-GB" altLang="fr-FR" dirty="0" smtClean="0"/>
          </a:p>
          <a:p>
            <a:pPr eaLnBrk="1" hangingPunct="1">
              <a:spcBef>
                <a:spcPct val="0"/>
              </a:spcBef>
            </a:pPr>
            <a:r>
              <a:rPr lang="en-GB" altLang="fr-FR" dirty="0" smtClean="0"/>
              <a:t>14 terms proposed:</a:t>
            </a:r>
          </a:p>
          <a:p>
            <a:pPr eaLnBrk="1" hangingPunct="1">
              <a:spcBef>
                <a:spcPct val="0"/>
              </a:spcBef>
            </a:pPr>
            <a:endParaRPr lang="en-US" altLang="fr-FR" dirty="0" smtClean="0"/>
          </a:p>
          <a:p>
            <a:pPr eaLnBrk="1" hangingPunct="1">
              <a:spcBef>
                <a:spcPct val="0"/>
              </a:spcBef>
            </a:pPr>
            <a:r>
              <a:rPr lang="en-US" altLang="fr-FR" dirty="0" smtClean="0"/>
              <a:t>#1 conceptualization: Ideas; formulation or evolution of overarching research goals and aims.</a:t>
            </a:r>
          </a:p>
          <a:p>
            <a:pPr eaLnBrk="1" hangingPunct="1">
              <a:spcBef>
                <a:spcPct val="0"/>
              </a:spcBef>
            </a:pPr>
            <a:r>
              <a:rPr lang="en-US" altLang="fr-FR" dirty="0" smtClean="0"/>
              <a:t>#2 methodology: Development or design of methodology; creation of models.</a:t>
            </a:r>
          </a:p>
          <a:p>
            <a:pPr eaLnBrk="1" hangingPunct="1">
              <a:spcBef>
                <a:spcPct val="0"/>
              </a:spcBef>
            </a:pPr>
            <a:r>
              <a:rPr lang="en-US" altLang="fr-FR" dirty="0" smtClean="0"/>
              <a:t>#3 software: Programming, software development; designing computer programs; implementation of the computer code and supporting algorithms; testing of existing code components.</a:t>
            </a:r>
          </a:p>
          <a:p>
            <a:pPr eaLnBrk="1" hangingPunct="1">
              <a:spcBef>
                <a:spcPct val="0"/>
              </a:spcBef>
            </a:pPr>
            <a:r>
              <a:rPr lang="en-US" altLang="fr-FR" dirty="0" smtClean="0"/>
              <a:t>#4 validation: Verification, whether as a part of the activity or separate, of the overall replication/reproducibility of results/experiments and other research outputs.</a:t>
            </a:r>
          </a:p>
          <a:p>
            <a:pPr eaLnBrk="1" hangingPunct="1">
              <a:spcBef>
                <a:spcPct val="0"/>
              </a:spcBef>
            </a:pPr>
            <a:r>
              <a:rPr lang="en-US" altLang="fr-FR" dirty="0" smtClean="0"/>
              <a:t>#5 formal analysis: Application of statistical, mathematical, computational, or other formal techniques to </a:t>
            </a:r>
            <a:r>
              <a:rPr lang="en-US" altLang="fr-FR" dirty="0" err="1" smtClean="0"/>
              <a:t>analyse</a:t>
            </a:r>
            <a:r>
              <a:rPr lang="en-US" altLang="fr-FR" dirty="0" smtClean="0"/>
              <a:t> or synthesize study data.</a:t>
            </a:r>
          </a:p>
          <a:p>
            <a:pPr eaLnBrk="1" hangingPunct="1">
              <a:spcBef>
                <a:spcPct val="0"/>
              </a:spcBef>
            </a:pPr>
            <a:r>
              <a:rPr lang="en-US" altLang="fr-FR" dirty="0" smtClean="0"/>
              <a:t>#6 investigation: Conducting a research and investigation process, specifically performing the experiments, or data/evidence collection.</a:t>
            </a:r>
          </a:p>
          <a:p>
            <a:pPr eaLnBrk="1" hangingPunct="1">
              <a:spcBef>
                <a:spcPct val="0"/>
              </a:spcBef>
            </a:pPr>
            <a:r>
              <a:rPr lang="en-US" altLang="fr-FR" dirty="0" smtClean="0"/>
              <a:t>#7 resources: Provision of study materials, reagents, materials, patients, laboratory samples, animals, instrumentation, computing resources, or other analysis tools.</a:t>
            </a:r>
          </a:p>
          <a:p>
            <a:pPr eaLnBrk="1" hangingPunct="1">
              <a:spcBef>
                <a:spcPct val="0"/>
              </a:spcBef>
            </a:pPr>
            <a:r>
              <a:rPr lang="en-US" altLang="fr-FR" dirty="0" smtClean="0"/>
              <a:t>#8 data curation: Management activities to annotate (produce metadata), scrub data and maintain research data (including software code, where it is necessary for interpreting the data itself) for initial use and later re-use.</a:t>
            </a:r>
          </a:p>
          <a:p>
            <a:pPr eaLnBrk="1" hangingPunct="1">
              <a:spcBef>
                <a:spcPct val="0"/>
              </a:spcBef>
            </a:pPr>
            <a:r>
              <a:rPr lang="en-US" altLang="fr-FR" dirty="0" smtClean="0"/>
              <a:t>#9 writing – original draft: Preparation, creation and/or presentation of the published work, specifically writing the initial draft (including substantive translation).</a:t>
            </a:r>
          </a:p>
          <a:p>
            <a:pPr eaLnBrk="1" hangingPunct="1">
              <a:spcBef>
                <a:spcPct val="0"/>
              </a:spcBef>
            </a:pPr>
            <a:r>
              <a:rPr lang="en-US" altLang="fr-FR" dirty="0" smtClean="0"/>
              <a:t>#10 writing – review &amp; editing: Preparation, creation and/or presentation of the published work by those from the original research group, specifically critical review, commentary or revision – including pre- or post-publication stages.</a:t>
            </a:r>
          </a:p>
          <a:p>
            <a:pPr eaLnBrk="1" hangingPunct="1">
              <a:spcBef>
                <a:spcPct val="0"/>
              </a:spcBef>
            </a:pPr>
            <a:r>
              <a:rPr lang="en-US" altLang="fr-FR" dirty="0" smtClean="0"/>
              <a:t>#11 visualization: Preparation, creation and/or presentation of the published work, specifically visualization/data presentation.</a:t>
            </a:r>
          </a:p>
          <a:p>
            <a:pPr eaLnBrk="1" hangingPunct="1">
              <a:spcBef>
                <a:spcPct val="0"/>
              </a:spcBef>
            </a:pPr>
            <a:r>
              <a:rPr lang="en-US" altLang="fr-FR" dirty="0" smtClean="0"/>
              <a:t>#12 supervision: Oversight and leadership responsibility for the research activity planning and execution, including mentorship external to the core team.</a:t>
            </a:r>
          </a:p>
          <a:p>
            <a:pPr eaLnBrk="1" hangingPunct="1">
              <a:spcBef>
                <a:spcPct val="0"/>
              </a:spcBef>
            </a:pPr>
            <a:r>
              <a:rPr lang="en-US" altLang="fr-FR" dirty="0" smtClean="0"/>
              <a:t>#13 project administration: Management and coordination responsibility for the research activity planning and execution. </a:t>
            </a:r>
          </a:p>
          <a:p>
            <a:pPr eaLnBrk="1" hangingPunct="1">
              <a:spcBef>
                <a:spcPct val="0"/>
              </a:spcBef>
            </a:pPr>
            <a:r>
              <a:rPr lang="en-US" altLang="fr-FR" dirty="0" smtClean="0"/>
              <a:t>#14 funding acquisition: Acquisition of the financial support for the project leading to this publication</a:t>
            </a:r>
          </a:p>
          <a:p>
            <a:pPr eaLnBrk="1" hangingPunct="1">
              <a:spcBef>
                <a:spcPct val="0"/>
              </a:spcBef>
            </a:pPr>
            <a:endParaRPr lang="en-GB" altLang="fr-FR" dirty="0" smtClean="0"/>
          </a:p>
          <a:p>
            <a:pPr eaLnBrk="1" hangingPunct="1">
              <a:spcBef>
                <a:spcPct val="0"/>
              </a:spcBef>
            </a:pPr>
            <a:endParaRPr lang="en-GB" altLang="fr-FR" dirty="0" smtClean="0"/>
          </a:p>
        </p:txBody>
      </p:sp>
      <p:sp>
        <p:nvSpPr>
          <p:cNvPr id="70660" name="Slide Number Placeholder 3"/>
          <p:cNvSpPr txBox="1">
            <a:spLocks noGrp="1"/>
          </p:cNvSpPr>
          <p:nvPr/>
        </p:nvSpPr>
        <p:spPr bwMode="auto">
          <a:xfrm>
            <a:off x="3850443" y="9378824"/>
            <a:ext cx="294565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eaLnBrk="1" hangingPunct="1"/>
            <a:fld id="{3C0E71AB-5269-43BE-9DCD-2B5F8C2065BE}" type="slidenum">
              <a:rPr lang="en-GB" altLang="fr-FR" sz="1200">
                <a:latin typeface="Calibri" pitchFamily="34" charset="0"/>
              </a:rPr>
              <a:pPr algn="r" defTabSz="914400" eaLnBrk="1" hangingPunct="1"/>
              <a:t>16</a:t>
            </a:fld>
            <a:endParaRPr lang="en-GB" altLang="fr-FR"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fr-FR" smtClean="0"/>
              <a:t>DMPonline; costing (4C roadmap)</a:t>
            </a:r>
          </a:p>
          <a:p>
            <a:pPr eaLnBrk="1" hangingPunct="1">
              <a:spcBef>
                <a:spcPct val="0"/>
              </a:spcBef>
            </a:pPr>
            <a:endParaRPr lang="en-GB" altLang="fr-FR" smtClean="0"/>
          </a:p>
        </p:txBody>
      </p:sp>
      <p:sp>
        <p:nvSpPr>
          <p:cNvPr id="71684" name="Slide Number Placeholder 3"/>
          <p:cNvSpPr txBox="1">
            <a:spLocks noGrp="1"/>
          </p:cNvSpPr>
          <p:nvPr/>
        </p:nvSpPr>
        <p:spPr bwMode="auto">
          <a:xfrm>
            <a:off x="3850443" y="9378824"/>
            <a:ext cx="294565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eaLnBrk="1" hangingPunct="1"/>
            <a:fld id="{A5199247-9B31-4BB2-BB96-78BCFDE0572C}" type="slidenum">
              <a:rPr lang="en-GB" altLang="fr-FR" sz="1200">
                <a:latin typeface="Calibri" pitchFamily="34" charset="0"/>
              </a:rPr>
              <a:pPr algn="r" defTabSz="914400" eaLnBrk="1" hangingPunct="1"/>
              <a:t>17</a:t>
            </a:fld>
            <a:endParaRPr lang="en-GB" altLang="fr-FR" sz="1200">
              <a:latin typeface="Calibri" pitchFamily="34" charset="0"/>
            </a:endParaRPr>
          </a:p>
        </p:txBody>
      </p:sp>
      <p:pic>
        <p:nvPicPr>
          <p:cNvPr id="7168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0451" y="2370850"/>
            <a:ext cx="1038534" cy="77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fr-FR" smtClean="0"/>
              <a:t>Metadata; consent for sensitive data; data cleaning, anonymisation </a:t>
            </a:r>
          </a:p>
          <a:p>
            <a:pPr eaLnBrk="1" hangingPunct="1">
              <a:spcBef>
                <a:spcPct val="0"/>
              </a:spcBef>
            </a:pPr>
            <a:endParaRPr lang="en-GB" altLang="fr-FR" smtClean="0"/>
          </a:p>
        </p:txBody>
      </p:sp>
      <p:sp>
        <p:nvSpPr>
          <p:cNvPr id="72708" name="Slide Number Placeholder 3"/>
          <p:cNvSpPr txBox="1">
            <a:spLocks noGrp="1"/>
          </p:cNvSpPr>
          <p:nvPr/>
        </p:nvSpPr>
        <p:spPr bwMode="auto">
          <a:xfrm>
            <a:off x="3850443" y="9378824"/>
            <a:ext cx="294565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eaLnBrk="1" hangingPunct="1"/>
            <a:fld id="{BF37A909-D59B-4A63-AF98-41DA6C45D09B}" type="slidenum">
              <a:rPr lang="en-GB" altLang="fr-FR" sz="1200">
                <a:latin typeface="Calibri" pitchFamily="34" charset="0"/>
              </a:rPr>
              <a:pPr algn="r" defTabSz="914400" eaLnBrk="1" hangingPunct="1"/>
              <a:t>18</a:t>
            </a:fld>
            <a:endParaRPr lang="en-GB" altLang="fr-FR"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fr-FR" smtClean="0"/>
              <a:t>Validation? Longer-term value? Active selection (software, hardware); understanding workflows</a:t>
            </a:r>
          </a:p>
        </p:txBody>
      </p:sp>
      <p:sp>
        <p:nvSpPr>
          <p:cNvPr id="73732" name="Slide Number Placeholder 3"/>
          <p:cNvSpPr txBox="1">
            <a:spLocks noGrp="1"/>
          </p:cNvSpPr>
          <p:nvPr/>
        </p:nvSpPr>
        <p:spPr bwMode="auto">
          <a:xfrm>
            <a:off x="3850443" y="9378824"/>
            <a:ext cx="294565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eaLnBrk="1" hangingPunct="1"/>
            <a:fld id="{FD7875AF-8AD5-4B98-9D85-BC297CBF3E8E}" type="slidenum">
              <a:rPr lang="en-GB" altLang="fr-FR" sz="1200">
                <a:latin typeface="Calibri" pitchFamily="34" charset="0"/>
              </a:rPr>
              <a:pPr algn="r" defTabSz="914400" eaLnBrk="1" hangingPunct="1"/>
              <a:t>19</a:t>
            </a:fld>
            <a:endParaRPr lang="en-GB" altLang="fr-FR"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a:t>
            </a:fld>
            <a:endParaRPr lang="en-GB"/>
          </a:p>
        </p:txBody>
      </p:sp>
    </p:spTree>
    <p:extLst>
      <p:ext uri="{BB962C8B-B14F-4D97-AF65-F5344CB8AC3E}">
        <p14:creationId xmlns:p14="http://schemas.microsoft.com/office/powerpoint/2010/main" val="431850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fr-FR" smtClean="0"/>
              <a:t>Jisc national research data registry, ANDS Research Data Australia, data carpentry </a:t>
            </a:r>
          </a:p>
          <a:p>
            <a:pPr eaLnBrk="1" hangingPunct="1">
              <a:spcBef>
                <a:spcPct val="0"/>
              </a:spcBef>
            </a:pPr>
            <a:endParaRPr lang="en-GB" altLang="fr-FR" smtClean="0"/>
          </a:p>
          <a:p>
            <a:pPr eaLnBrk="1" fontAlgn="t" hangingPunct="1">
              <a:spcBef>
                <a:spcPct val="0"/>
              </a:spcBef>
            </a:pPr>
            <a:r>
              <a:rPr lang="en-GB" altLang="fr-FR" b="1" smtClean="0"/>
              <a:t>Data Carpentry is a sister organization of </a:t>
            </a:r>
            <a:r>
              <a:rPr lang="en-GB" altLang="fr-FR" b="1" smtClean="0">
                <a:hlinkClick r:id="rId3"/>
              </a:rPr>
              <a:t>Software Carpentry</a:t>
            </a:r>
            <a:r>
              <a:rPr lang="en-GB" altLang="fr-FR" b="1" smtClean="0"/>
              <a:t> designed to teach basic concepts, skills and tools for working more effectively with data.</a:t>
            </a:r>
            <a:endParaRPr lang="en-GB" altLang="fr-FR" smtClean="0"/>
          </a:p>
          <a:p>
            <a:pPr eaLnBrk="1" fontAlgn="t" hangingPunct="1">
              <a:spcBef>
                <a:spcPct val="0"/>
              </a:spcBef>
            </a:pPr>
            <a:r>
              <a:rPr lang="en-GB" altLang="fr-FR" smtClean="0"/>
              <a:t>In many domains of research the rapid generation of large amounts of data is fundamentally changing how research is done. The deluge of data presents great opportunities, but also many challenges in managing, analyzing and sharing data. Data Carpentry teaches the skills that will enable researchers to be more effective and productive. Workshops are designed for learners with little to no prior knowledge of programming, shell scripting, or command line tools.</a:t>
            </a:r>
          </a:p>
          <a:p>
            <a:pPr eaLnBrk="1" fontAlgn="t" hangingPunct="1">
              <a:spcBef>
                <a:spcPct val="0"/>
              </a:spcBef>
            </a:pPr>
            <a:r>
              <a:rPr lang="en-GB" altLang="fr-FR" b="1" smtClean="0"/>
              <a:t>Learning objectives for the workshops: Researchers should be able to retrieve, view, manipulate, analyze and store their's and other's data in an open and reproducible way. Researchers learn best when material is taught in their domain, so workshops will be domain-specific.</a:t>
            </a:r>
            <a:endParaRPr lang="en-GB" altLang="fr-FR" smtClean="0"/>
          </a:p>
          <a:p>
            <a:pPr eaLnBrk="1" fontAlgn="t" hangingPunct="1">
              <a:spcBef>
                <a:spcPct val="0"/>
              </a:spcBef>
            </a:pPr>
            <a:r>
              <a:rPr lang="en-GB" altLang="fr-FR" smtClean="0"/>
              <a:t>We have already delivered several introductory workshops for biology that cover topics such as working more effectively with spreadsheets, using SQL for data management, and analyzing data with R and command-line tools.</a:t>
            </a:r>
          </a:p>
          <a:p>
            <a:pPr eaLnBrk="1" hangingPunct="1">
              <a:spcBef>
                <a:spcPct val="0"/>
              </a:spcBef>
            </a:pPr>
            <a:endParaRPr lang="en-GB" altLang="fr-FR" smtClean="0"/>
          </a:p>
          <a:p>
            <a:pPr eaLnBrk="1" hangingPunct="1">
              <a:spcBef>
                <a:spcPct val="0"/>
              </a:spcBef>
            </a:pPr>
            <a:endParaRPr lang="en-GB" altLang="fr-FR" smtClean="0"/>
          </a:p>
          <a:p>
            <a:pPr eaLnBrk="1" hangingPunct="1">
              <a:spcBef>
                <a:spcPct val="0"/>
              </a:spcBef>
            </a:pPr>
            <a:endParaRPr lang="en-GB" altLang="fr-FR" smtClean="0"/>
          </a:p>
          <a:p>
            <a:pPr eaLnBrk="1" hangingPunct="1">
              <a:spcBef>
                <a:spcPct val="0"/>
              </a:spcBef>
            </a:pPr>
            <a:endParaRPr lang="en-GB" altLang="fr-FR" smtClean="0"/>
          </a:p>
        </p:txBody>
      </p:sp>
      <p:sp>
        <p:nvSpPr>
          <p:cNvPr id="74756" name="Slide Number Placeholder 3"/>
          <p:cNvSpPr txBox="1">
            <a:spLocks noGrp="1"/>
          </p:cNvSpPr>
          <p:nvPr/>
        </p:nvSpPr>
        <p:spPr bwMode="auto">
          <a:xfrm>
            <a:off x="3850443" y="9378824"/>
            <a:ext cx="294565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eaLnBrk="1" hangingPunct="1"/>
            <a:fld id="{975A3DD7-2958-43D9-8D20-1756424C6AF4}" type="slidenum">
              <a:rPr lang="en-GB" altLang="fr-FR" sz="1200">
                <a:latin typeface="Calibri" pitchFamily="34" charset="0"/>
              </a:rPr>
              <a:pPr algn="r" defTabSz="914400" eaLnBrk="1" hangingPunct="1"/>
              <a:t>20</a:t>
            </a:fld>
            <a:endParaRPr lang="en-GB" altLang="fr-FR"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fr-FR" smtClean="0"/>
          </a:p>
        </p:txBody>
      </p:sp>
      <p:sp>
        <p:nvSpPr>
          <p:cNvPr id="75780" name="Slide Number Placeholder 3"/>
          <p:cNvSpPr txBox="1">
            <a:spLocks noGrp="1"/>
          </p:cNvSpPr>
          <p:nvPr/>
        </p:nvSpPr>
        <p:spPr bwMode="auto">
          <a:xfrm>
            <a:off x="3850443" y="9378824"/>
            <a:ext cx="294565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eaLnBrk="1" hangingPunct="1"/>
            <a:fld id="{4283CA91-C037-4AAD-9E17-10E1F3C99341}" type="slidenum">
              <a:rPr lang="en-GB" altLang="fr-FR" sz="1200">
                <a:latin typeface="Calibri" pitchFamily="34" charset="0"/>
              </a:rPr>
              <a:pPr algn="r" defTabSz="914400" eaLnBrk="1" hangingPunct="1"/>
              <a:t>21</a:t>
            </a:fld>
            <a:endParaRPr lang="en-GB" altLang="fr-FR"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fr-FR" smtClean="0"/>
              <a:t>minimum vs gold-standard curation; Validation only? Other purposes (e.g., increased citation, inter-disciplinary use?); costing (CCEx, 4C Roadmap)</a:t>
            </a:r>
          </a:p>
          <a:p>
            <a:pPr eaLnBrk="1" hangingPunct="1">
              <a:spcBef>
                <a:spcPct val="0"/>
              </a:spcBef>
            </a:pPr>
            <a:endParaRPr lang="en-GB" altLang="fr-FR" smtClean="0"/>
          </a:p>
        </p:txBody>
      </p:sp>
      <p:sp>
        <p:nvSpPr>
          <p:cNvPr id="77828" name="Slide Number Placeholder 3"/>
          <p:cNvSpPr txBox="1">
            <a:spLocks noGrp="1"/>
          </p:cNvSpPr>
          <p:nvPr/>
        </p:nvSpPr>
        <p:spPr bwMode="auto">
          <a:xfrm>
            <a:off x="3850443" y="9378824"/>
            <a:ext cx="294565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eaLnBrk="1" hangingPunct="1"/>
            <a:fld id="{438E0F3F-2035-4F50-BC7B-693FDC894435}" type="slidenum">
              <a:rPr lang="en-GB" altLang="fr-FR" sz="1200">
                <a:latin typeface="Calibri" pitchFamily="34" charset="0"/>
              </a:rPr>
              <a:pPr algn="r" defTabSz="914400" eaLnBrk="1" hangingPunct="1"/>
              <a:t>22</a:t>
            </a:fld>
            <a:endParaRPr lang="en-GB" altLang="fr-FR"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fr-FR" smtClean="0"/>
              <a:t>advice on naming and storing data models and visualisations; e.g., is it the model or the algorithm that needs to be retained?, do we need to retain the data or point to it somewhere else?, are there any software licensing issues associated with rendering the visualisation that need to be addressed? </a:t>
            </a:r>
          </a:p>
        </p:txBody>
      </p:sp>
      <p:sp>
        <p:nvSpPr>
          <p:cNvPr id="79876" name="Slide Number Placeholder 3"/>
          <p:cNvSpPr txBox="1">
            <a:spLocks noGrp="1"/>
          </p:cNvSpPr>
          <p:nvPr/>
        </p:nvSpPr>
        <p:spPr bwMode="auto">
          <a:xfrm>
            <a:off x="3850443" y="9378824"/>
            <a:ext cx="294565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eaLnBrk="1" hangingPunct="1"/>
            <a:fld id="{DB33F2B2-36BA-47EE-BAF5-481DC72BE54B}" type="slidenum">
              <a:rPr lang="en-GB" altLang="fr-FR" sz="1200">
                <a:latin typeface="Calibri" pitchFamily="34" charset="0"/>
              </a:rPr>
              <a:pPr algn="r" defTabSz="914400" eaLnBrk="1" hangingPunct="1"/>
              <a:t>23</a:t>
            </a:fld>
            <a:endParaRPr lang="en-GB" altLang="fr-FR"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fr-FR" smtClean="0"/>
              <a:t>InformAll’s aim is to provide a collaborative, multi-agency focus for promoting the relevance, importance and benefits of IL in the lives of individuals as they progress through education and beyond.</a:t>
            </a:r>
          </a:p>
          <a:p>
            <a:pPr eaLnBrk="1" hangingPunct="1">
              <a:spcBef>
                <a:spcPct val="0"/>
              </a:spcBef>
            </a:pPr>
            <a:r>
              <a:rPr lang="en-GB" altLang="fr-FR" smtClean="0"/>
              <a:t>Informall brings together partners from different constituencies and professional groups which offer distinctive perspectives on the advancement of IL. It adopts a collective approach, by joint working which capitalises on these different outlooks to provide a widely-representative view on challenges to be addressed. It constitutes a pool of experts, for the benefit of different communities who wish to develop their interest, policies or activities in information-related knowledge, understanding, skills and confidence. The aims and objectives of the initiative can be found below.</a:t>
            </a:r>
          </a:p>
          <a:p>
            <a:pPr eaLnBrk="1" hangingPunct="1">
              <a:spcBef>
                <a:spcPct val="0"/>
              </a:spcBef>
            </a:pPr>
            <a:endParaRPr lang="en-GB" altLang="fr-FR" smtClean="0"/>
          </a:p>
        </p:txBody>
      </p:sp>
      <p:sp>
        <p:nvSpPr>
          <p:cNvPr id="80900" name="Slide Number Placeholder 3"/>
          <p:cNvSpPr txBox="1">
            <a:spLocks noGrp="1"/>
          </p:cNvSpPr>
          <p:nvPr/>
        </p:nvSpPr>
        <p:spPr bwMode="auto">
          <a:xfrm>
            <a:off x="3850443" y="9378824"/>
            <a:ext cx="294565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eaLnBrk="1" hangingPunct="1"/>
            <a:fld id="{96AC146C-6772-4AA2-9BF2-495C88884FB8}" type="slidenum">
              <a:rPr lang="en-GB" altLang="fr-FR" sz="1200">
                <a:latin typeface="Calibri" pitchFamily="34" charset="0"/>
              </a:rPr>
              <a:pPr algn="r" defTabSz="914400" eaLnBrk="1" hangingPunct="1"/>
              <a:t>24</a:t>
            </a:fld>
            <a:endParaRPr lang="en-GB" altLang="fr-FR"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fr-FR" smtClean="0"/>
              <a:t>ensuring that research outputs are ingested as planned, e.g., dmps to be stored in IR?, publish DMPs and assign DOI?, monitoring reuse and reporting on metrics</a:t>
            </a:r>
          </a:p>
        </p:txBody>
      </p:sp>
      <p:sp>
        <p:nvSpPr>
          <p:cNvPr id="81924" name="Slide Number Placeholder 3"/>
          <p:cNvSpPr txBox="1">
            <a:spLocks noGrp="1"/>
          </p:cNvSpPr>
          <p:nvPr/>
        </p:nvSpPr>
        <p:spPr bwMode="auto">
          <a:xfrm>
            <a:off x="3850443" y="9378824"/>
            <a:ext cx="294565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eaLnBrk="1" hangingPunct="1"/>
            <a:fld id="{1F8252E8-5951-4F53-B857-1F047F961403}" type="slidenum">
              <a:rPr lang="en-GB" altLang="fr-FR" sz="1200">
                <a:latin typeface="Calibri" pitchFamily="34" charset="0"/>
              </a:rPr>
              <a:pPr algn="r" defTabSz="914400" eaLnBrk="1" hangingPunct="1"/>
              <a:t>25</a:t>
            </a:fld>
            <a:endParaRPr lang="en-GB" altLang="fr-FR" sz="120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fr-FR" smtClean="0"/>
              <a:t>Costs </a:t>
            </a:r>
          </a:p>
        </p:txBody>
      </p:sp>
      <p:sp>
        <p:nvSpPr>
          <p:cNvPr id="82948" name="Slide Number Placeholder 3"/>
          <p:cNvSpPr txBox="1">
            <a:spLocks noGrp="1"/>
          </p:cNvSpPr>
          <p:nvPr/>
        </p:nvSpPr>
        <p:spPr bwMode="auto">
          <a:xfrm>
            <a:off x="3850443" y="9378824"/>
            <a:ext cx="294565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eaLnBrk="1" hangingPunct="1"/>
            <a:fld id="{C859EB15-4050-42D2-BC28-A606B99EC287}" type="slidenum">
              <a:rPr lang="en-GB" altLang="fr-FR" sz="1200">
                <a:latin typeface="Calibri" pitchFamily="34" charset="0"/>
              </a:rPr>
              <a:pPr algn="r" defTabSz="914400" eaLnBrk="1" hangingPunct="1"/>
              <a:t>26</a:t>
            </a:fld>
            <a:endParaRPr lang="en-GB" altLang="fr-FR" sz="12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fr-FR" smtClean="0"/>
              <a:t>References to non digital materials, advice on documenting tools, equipment and instruments (calibration, etc). </a:t>
            </a:r>
          </a:p>
        </p:txBody>
      </p:sp>
      <p:sp>
        <p:nvSpPr>
          <p:cNvPr id="76804" name="Slide Number Placeholder 3"/>
          <p:cNvSpPr txBox="1">
            <a:spLocks noGrp="1"/>
          </p:cNvSpPr>
          <p:nvPr/>
        </p:nvSpPr>
        <p:spPr bwMode="auto">
          <a:xfrm>
            <a:off x="3850443" y="9378824"/>
            <a:ext cx="294565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eaLnBrk="1" hangingPunct="1"/>
            <a:fld id="{5A75E849-D9CD-410E-A388-679D43F20135}" type="slidenum">
              <a:rPr lang="en-GB" altLang="fr-FR" sz="1200">
                <a:latin typeface="Calibri" pitchFamily="34" charset="0"/>
              </a:rPr>
              <a:pPr algn="r" defTabSz="914400" eaLnBrk="1" hangingPunct="1"/>
              <a:t>27</a:t>
            </a:fld>
            <a:endParaRPr lang="en-GB" altLang="fr-FR" sz="12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fr-FR" smtClean="0"/>
              <a:t>on Open Access and identifiers, dealing with APCs, advising on publishers requirements, assigning DOIs, institutional repository, link between data set and published paper; DOIs </a:t>
            </a:r>
          </a:p>
          <a:p>
            <a:pPr eaLnBrk="1" hangingPunct="1">
              <a:spcBef>
                <a:spcPct val="0"/>
              </a:spcBef>
            </a:pPr>
            <a:endParaRPr lang="en-GB" altLang="fr-FR" smtClean="0"/>
          </a:p>
          <a:p>
            <a:pPr eaLnBrk="1" hangingPunct="1">
              <a:spcBef>
                <a:spcPct val="0"/>
              </a:spcBef>
            </a:pPr>
            <a:r>
              <a:rPr lang="en-GB" altLang="fr-FR" smtClean="0"/>
              <a:t>Promoting, monitoring usage and getting credit! </a:t>
            </a:r>
          </a:p>
          <a:p>
            <a:pPr eaLnBrk="1" hangingPunct="1">
              <a:spcBef>
                <a:spcPct val="0"/>
              </a:spcBef>
            </a:pPr>
            <a:endParaRPr lang="en-GB" altLang="fr-FR" smtClean="0"/>
          </a:p>
        </p:txBody>
      </p:sp>
      <p:sp>
        <p:nvSpPr>
          <p:cNvPr id="78852" name="Slide Number Placeholder 3"/>
          <p:cNvSpPr txBox="1">
            <a:spLocks noGrp="1"/>
          </p:cNvSpPr>
          <p:nvPr/>
        </p:nvSpPr>
        <p:spPr bwMode="auto">
          <a:xfrm>
            <a:off x="3850443" y="9378824"/>
            <a:ext cx="294565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eaLnBrk="1" hangingPunct="1"/>
            <a:fld id="{38F62FB0-69D4-4350-8F29-2EDD8B57FCB8}" type="slidenum">
              <a:rPr lang="en-GB" altLang="fr-FR" sz="1200">
                <a:latin typeface="Calibri" pitchFamily="34" charset="0"/>
              </a:rPr>
              <a:pPr algn="r" defTabSz="914400" eaLnBrk="1" hangingPunct="1"/>
              <a:t>28</a:t>
            </a:fld>
            <a:endParaRPr lang="en-GB" altLang="fr-FR" sz="120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Spanish </a:t>
            </a:r>
            <a:r>
              <a:rPr lang="en-GB" u="sng" dirty="0" err="1">
                <a:hlinkClick r:id="rId3"/>
              </a:rPr>
              <a:t>Madroño</a:t>
            </a:r>
            <a:r>
              <a:rPr lang="en-GB" u="sng" dirty="0">
                <a:hlinkClick r:id="rId3"/>
              </a:rPr>
              <a:t> Consortium</a:t>
            </a:r>
            <a:r>
              <a:rPr lang="en-GB" dirty="0"/>
              <a:t> has created the </a:t>
            </a:r>
            <a:r>
              <a:rPr lang="en-GB" u="sng" dirty="0" err="1">
                <a:hlinkClick r:id="rId4"/>
              </a:rPr>
              <a:t>PaGoDa</a:t>
            </a:r>
            <a:r>
              <a:rPr lang="en-GB" dirty="0"/>
              <a:t> website to help prepare the Data Management Plans required by Horizon 2020.</a:t>
            </a:r>
          </a:p>
          <a:p>
            <a:endParaRPr lang="en-GB" dirty="0" smtClean="0"/>
          </a:p>
          <a:p>
            <a:r>
              <a:rPr lang="en-GB" dirty="0"/>
              <a:t>The following items are available on the website:</a:t>
            </a:r>
          </a:p>
          <a:p>
            <a:r>
              <a:rPr lang="en-GB" dirty="0"/>
              <a:t> </a:t>
            </a:r>
          </a:p>
          <a:p>
            <a:r>
              <a:rPr lang="en-GB" dirty="0"/>
              <a:t>• A </a:t>
            </a:r>
            <a:r>
              <a:rPr lang="en-GB" u="sng" dirty="0">
                <a:hlinkClick r:id="rId5"/>
              </a:rPr>
              <a:t>guide </a:t>
            </a:r>
            <a:r>
              <a:rPr lang="en-GB" dirty="0"/>
              <a:t>for Data Management Plans creation.</a:t>
            </a:r>
          </a:p>
          <a:p>
            <a:r>
              <a:rPr lang="en-GB" dirty="0"/>
              <a:t> </a:t>
            </a:r>
          </a:p>
          <a:p>
            <a:r>
              <a:rPr lang="en-GB" dirty="0"/>
              <a:t>• The management tool </a:t>
            </a:r>
            <a:r>
              <a:rPr lang="en-GB" u="sng" dirty="0" err="1">
                <a:hlinkClick r:id="rId6"/>
              </a:rPr>
              <a:t>PGDonline</a:t>
            </a:r>
            <a:r>
              <a:rPr lang="en-GB" dirty="0"/>
              <a:t>, which is the Spanish translation for </a:t>
            </a:r>
            <a:r>
              <a:rPr lang="en-GB" u="sng" dirty="0" err="1">
                <a:hlinkClick r:id="rId7"/>
              </a:rPr>
              <a:t>DMPonline</a:t>
            </a:r>
            <a:r>
              <a:rPr lang="en-GB" dirty="0"/>
              <a:t> tool, developed by the</a:t>
            </a:r>
            <a:r>
              <a:rPr lang="en-GB" u="sng" dirty="0">
                <a:hlinkClick r:id="rId8"/>
              </a:rPr>
              <a:t> Digital Curation Centre (DCC)</a:t>
            </a:r>
            <a:r>
              <a:rPr lang="en-GB" dirty="0"/>
              <a:t> in the United Kingdom.</a:t>
            </a:r>
          </a:p>
          <a:p>
            <a:r>
              <a:rPr lang="en-GB" dirty="0"/>
              <a:t> </a:t>
            </a:r>
          </a:p>
          <a:p>
            <a:r>
              <a:rPr lang="en-GB" dirty="0"/>
              <a:t>• </a:t>
            </a:r>
            <a:r>
              <a:rPr lang="en-GB" u="sng" dirty="0">
                <a:hlinkClick r:id="rId9"/>
              </a:rPr>
              <a:t>Guidelines on Data Management in Horizon 2020</a:t>
            </a:r>
            <a:r>
              <a:rPr lang="en-GB" dirty="0"/>
              <a:t> in Spanish version.</a:t>
            </a:r>
          </a:p>
          <a:p>
            <a:r>
              <a:rPr lang="en-GB" dirty="0"/>
              <a:t> </a:t>
            </a:r>
          </a:p>
          <a:p>
            <a:r>
              <a:rPr lang="en-GB" dirty="0"/>
              <a:t> </a:t>
            </a:r>
          </a:p>
          <a:p>
            <a:r>
              <a:rPr lang="en-GB" dirty="0"/>
              <a:t>We hope that this website will be a useful tool for researchers who have to tackle the task of drafting their Data Management Plans.</a:t>
            </a:r>
          </a:p>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3</a:t>
            </a:fld>
            <a:endParaRPr lang="en-GB"/>
          </a:p>
        </p:txBody>
      </p:sp>
    </p:spTree>
    <p:extLst>
      <p:ext uri="{BB962C8B-B14F-4D97-AF65-F5344CB8AC3E}">
        <p14:creationId xmlns:p14="http://schemas.microsoft.com/office/powerpoint/2010/main" val="3489422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1" name="Rectangle 3"/>
          <p:cNvSpPr>
            <a:spLocks noGrp="1" noChangeArrowheads="1"/>
          </p:cNvSpPr>
          <p:nvPr>
            <p:ph type="body" idx="1"/>
          </p:nvPr>
        </p:nvSpPr>
        <p:spPr/>
        <p:txBody>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31863" y="741363"/>
            <a:ext cx="4933950" cy="3702050"/>
          </a:xfrm>
          <a:ln/>
        </p:spPr>
      </p:sp>
      <p:sp>
        <p:nvSpPr>
          <p:cNvPr id="51203" name="Notes Placeholder 2"/>
          <p:cNvSpPr>
            <a:spLocks noGrp="1"/>
          </p:cNvSpPr>
          <p:nvPr>
            <p:ph type="body" idx="1"/>
          </p:nvPr>
        </p:nvSpPr>
        <p:spPr>
          <a:noFill/>
          <a:ln/>
        </p:spPr>
        <p:txBody>
          <a:bodyPr/>
          <a:lstStyle/>
          <a:p>
            <a:endParaRPr lang="en-US" altLang="en-US" dirty="0" smtClean="0"/>
          </a:p>
        </p:txBody>
      </p:sp>
      <p:sp>
        <p:nvSpPr>
          <p:cNvPr id="51204" name="Slide Number Placeholder 3"/>
          <p:cNvSpPr>
            <a:spLocks noGrp="1"/>
          </p:cNvSpPr>
          <p:nvPr>
            <p:ph type="sldNum" sz="quarter" idx="5"/>
          </p:nvPr>
        </p:nvSpPr>
        <p:spPr>
          <a:noFill/>
        </p:spPr>
        <p:txBody>
          <a:bodyPr/>
          <a:lstStyle/>
          <a:p>
            <a:fld id="{A3526802-4695-4C47-80FB-BC6EC7BD049F}" type="slidenum">
              <a:rPr lang="en-GB" altLang="en-US" smtClean="0"/>
              <a:pPr/>
              <a:t>31</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630DED2C-13DD-4CF1-980A-D33C37482347}" type="slidenum">
              <a:rPr lang="en-GB" altLang="en-US" smtClean="0">
                <a:latin typeface="Calibri" pitchFamily="34" charset="0"/>
              </a:rPr>
              <a:pPr eaLnBrk="1" fontAlgn="base" hangingPunct="1">
                <a:spcBef>
                  <a:spcPct val="0"/>
                </a:spcBef>
                <a:spcAft>
                  <a:spcPct val="0"/>
                </a:spcAft>
              </a:pPr>
              <a:t>4</a:t>
            </a:fld>
            <a:endParaRPr lang="en-GB"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6</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7</a:t>
            </a:fld>
            <a:endParaRPr lang="en-GB"/>
          </a:p>
        </p:txBody>
      </p:sp>
    </p:spTree>
    <p:extLst>
      <p:ext uri="{BB962C8B-B14F-4D97-AF65-F5344CB8AC3E}">
        <p14:creationId xmlns:p14="http://schemas.microsoft.com/office/powerpoint/2010/main" val="1565809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8</a:t>
            </a:fld>
            <a:endParaRPr lang="en-GB"/>
          </a:p>
        </p:txBody>
      </p:sp>
    </p:spTree>
    <p:extLst>
      <p:ext uri="{BB962C8B-B14F-4D97-AF65-F5344CB8AC3E}">
        <p14:creationId xmlns:p14="http://schemas.microsoft.com/office/powerpoint/2010/main" val="3933191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b="1" dirty="0" smtClean="0"/>
          </a:p>
          <a:p>
            <a:endParaRPr lang="en-GB" dirty="0"/>
          </a:p>
        </p:txBody>
      </p:sp>
      <p:sp>
        <p:nvSpPr>
          <p:cNvPr id="4" name="Slide Number Placeholder 3"/>
          <p:cNvSpPr>
            <a:spLocks noGrp="1"/>
          </p:cNvSpPr>
          <p:nvPr>
            <p:ph type="sldNum" sz="quarter" idx="10"/>
          </p:nvPr>
        </p:nvSpPr>
        <p:spPr/>
        <p:txBody>
          <a:bodyPr/>
          <a:lstStyle/>
          <a:p>
            <a:fld id="{47BC7BE3-7294-4AE3-B0E1-5A52E80B3FDA}"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411760" y="1628775"/>
            <a:ext cx="4752628" cy="1514475"/>
          </a:xfrm>
        </p:spPr>
        <p:txBody>
          <a:bodyPr/>
          <a:lstStyle>
            <a:lvl1pPr>
              <a:defRPr sz="3700" baseline="0">
                <a:solidFill>
                  <a:schemeClr val="accent6"/>
                </a:solidFill>
              </a:defRPr>
            </a:lvl1pPr>
          </a:lstStyle>
          <a:p>
            <a:pPr lvl="0"/>
            <a:r>
              <a:rPr lang="en-US" noProof="0" dirty="0" smtClean="0"/>
              <a:t>Click to edit Master title style</a:t>
            </a:r>
            <a:endParaRPr lang="en-GB" noProof="0" dirty="0" smtClean="0"/>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pPr lvl="0"/>
            <a:r>
              <a:rPr lang="en-US" noProof="0" smtClean="0"/>
              <a:t>Click to edit Master subtitle style</a:t>
            </a:r>
            <a:endParaRPr lang="en-GB" noProof="0" smtClean="0"/>
          </a:p>
        </p:txBody>
      </p:sp>
      <p:pic>
        <p:nvPicPr>
          <p:cNvPr id="3277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3124200"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88" name="Rectangle 20"/>
          <p:cNvSpPr>
            <a:spLocks noGrp="1" noChangeArrowheads="1"/>
          </p:cNvSpPr>
          <p:nvPr>
            <p:ph type="ftr" sz="quarter" idx="3"/>
          </p:nvPr>
        </p:nvSpPr>
        <p:spPr bwMode="auto">
          <a:xfrm>
            <a:off x="250825" y="6165850"/>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00">
                <a:solidFill>
                  <a:srgbClr val="0E207F"/>
                </a:solidFill>
              </a:defRPr>
            </a:lvl1p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4849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546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28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lvl1pPr>
              <a:defRPr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chemeClr val="accent1"/>
              </a:buClr>
              <a:buFont typeface="Wingdings" pitchFamily="2" charset="2"/>
              <a:buChar char="§"/>
              <a:defRPr sz="2400" baseline="0">
                <a:solidFill>
                  <a:schemeClr val="accent6"/>
                </a:solidFill>
                <a:latin typeface="Arial" pitchFamily="34" charset="0"/>
              </a:defRPr>
            </a:lvl1pPr>
            <a:lvl2pPr marL="742950" indent="-285750">
              <a:buClr>
                <a:schemeClr val="accent1"/>
              </a:buClr>
              <a:buFont typeface="Wingdings" pitchFamily="2" charset="2"/>
              <a:buChar char="§"/>
              <a:defRPr baseline="0">
                <a:solidFill>
                  <a:schemeClr val="accent6"/>
                </a:solidFill>
                <a:latin typeface="Arial" pitchFamily="34" charset="0"/>
              </a:defRPr>
            </a:lvl2pPr>
            <a:lvl3pPr marL="1143000" indent="-228600">
              <a:buClr>
                <a:schemeClr val="accent1"/>
              </a:buClr>
              <a:buFont typeface="Wingdings" pitchFamily="2" charset="2"/>
              <a:buChar char="§"/>
              <a:defRPr baseline="0">
                <a:solidFill>
                  <a:schemeClr val="accent6"/>
                </a:solidFill>
                <a:latin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3210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026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799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9144000" cy="652934"/>
          </a:xfrm>
        </p:spPr>
        <p:txBody>
          <a:bodyPr/>
          <a:lstStyle>
            <a:lvl1pPr>
              <a:defRPr baseline="0">
                <a:latin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412776"/>
            <a:ext cx="4040188" cy="762099"/>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412776"/>
            <a:ext cx="4041775"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0382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525" y="692696"/>
            <a:ext cx="9144000" cy="648072"/>
          </a:xfrm>
        </p:spPr>
        <p:txBody>
          <a:bodyPr/>
          <a:lstStyle>
            <a:lvl1pPr>
              <a:defRPr baseline="0">
                <a:latin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62909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91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3024336"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564904"/>
            <a:ext cx="3034680"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5808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07704" y="980728"/>
            <a:ext cx="5298976"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007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0" y="692696"/>
            <a:ext cx="91440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1747" name="Rectangle 3"/>
          <p:cNvSpPr>
            <a:spLocks noGrp="1" noChangeArrowheads="1"/>
          </p:cNvSpPr>
          <p:nvPr>
            <p:ph type="body" idx="1"/>
          </p:nvPr>
        </p:nvSpPr>
        <p:spPr bwMode="auto">
          <a:xfrm>
            <a:off x="762000" y="2564904"/>
            <a:ext cx="7772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31756" name="Text Box 12"/>
          <p:cNvSpPr txBox="1">
            <a:spLocks noChangeArrowheads="1"/>
          </p:cNvSpPr>
          <p:nvPr/>
        </p:nvSpPr>
        <p:spPr bwMode="auto">
          <a:xfrm>
            <a:off x="3032125" y="265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p:titleStyle>
    <p:bodyStyle>
      <a:lvl1pPr marL="457200" indent="-457200" algn="l" rtl="0" eaLnBrk="1" fontAlgn="base" hangingPunct="1">
        <a:spcBef>
          <a:spcPct val="20000"/>
        </a:spcBef>
        <a:spcAft>
          <a:spcPct val="0"/>
        </a:spcAft>
        <a:buClr>
          <a:schemeClr val="accent1"/>
        </a:buClr>
        <a:buFont typeface="Wingdings" pitchFamily="2" charset="2"/>
        <a:buChar char="§"/>
        <a:defRPr sz="2400" baseline="0">
          <a:solidFill>
            <a:schemeClr val="accent6"/>
          </a:solidFill>
          <a:latin typeface="Arial" pitchFamily="34" charset="0"/>
          <a:ea typeface="+mn-ea"/>
          <a:cs typeface="+mn-cs"/>
        </a:defRPr>
      </a:lvl1pPr>
      <a:lvl2pPr marL="800100" indent="-342900" algn="l" rtl="0" eaLnBrk="1" fontAlgn="base" hangingPunct="1">
        <a:spcBef>
          <a:spcPct val="20000"/>
        </a:spcBef>
        <a:spcAft>
          <a:spcPct val="0"/>
        </a:spcAft>
        <a:buClr>
          <a:schemeClr val="accent1"/>
        </a:buClr>
        <a:buFont typeface="Wingdings" pitchFamily="2" charset="2"/>
        <a:buChar char="§"/>
        <a:defRPr sz="2000" baseline="0">
          <a:solidFill>
            <a:schemeClr val="accent6"/>
          </a:solidFill>
          <a:latin typeface="Arial" pitchFamily="34" charset="0"/>
        </a:defRPr>
      </a:lvl2pPr>
      <a:lvl3pPr marL="1200150" indent="-285750" algn="l" rtl="0" eaLnBrk="1" fontAlgn="base" hangingPunct="1">
        <a:spcBef>
          <a:spcPct val="20000"/>
        </a:spcBef>
        <a:spcAft>
          <a:spcPct val="0"/>
        </a:spcAft>
        <a:buClr>
          <a:schemeClr val="accent1"/>
        </a:buClr>
        <a:buFont typeface="Wingdings" pitchFamily="2" charset="2"/>
        <a:buChar char="§"/>
        <a:defRPr baseline="0">
          <a:solidFill>
            <a:schemeClr val="accent6"/>
          </a:solidFill>
          <a:latin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databib.org/" TargetMode="External"/><Relationship Id="rId7" Type="http://schemas.openxmlformats.org/officeDocument/2006/relationships/hyperlink" Target="http://metajnl.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dcc.ac.uk/resources/how-guides/cite-datasets" TargetMode="External"/><Relationship Id="rId5" Type="http://schemas.openxmlformats.org/officeDocument/2006/relationships/hyperlink" Target="http://www.dcc.ac.uk/resources/how-guides/license-research-data" TargetMode="External"/><Relationship Id="rId4" Type="http://schemas.openxmlformats.org/officeDocument/2006/relationships/hyperlink" Target="http://www.re3data.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dcc.ac.uk/resources/policy-and-legal/overview-funders-data-polici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hyperlink" Target="http://www.curationexchange.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10.png"/><Relationship Id="rId4" Type="http://schemas.openxmlformats.org/officeDocument/2006/relationships/hyperlink" Target="http://www.dcc.ac.uk/resources/data-management-plan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rcuk.ac.uk/research/Pages/DataPolicy.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dcc.ac.uk/resources/data-management-plan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ec.europa.eu/research/participants/data/ref/h2020/grants_manual/hi/oa_pilot/h2020-hi-oa-data-mgt_en.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rcuk.ac.uk/research/Pages/DataPolicy.aspx"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eerj.com/preprints/1.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www.ukrio.org/what-we-do/code-of-practice-for-research/" TargetMode="External"/><Relationship Id="rId4" Type="http://schemas.openxmlformats.org/officeDocument/2006/relationships/hyperlink" Target="http://www.rcuk.ac.uk/research/Pages/DataPolicy.aspx"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44824"/>
            <a:ext cx="7632848" cy="2376264"/>
          </a:xfrm>
        </p:spPr>
        <p:txBody>
          <a:bodyPr/>
          <a:lstStyle/>
          <a:p>
            <a:r>
              <a:rPr lang="en-GB" sz="4800" dirty="0" smtClean="0">
                <a:solidFill>
                  <a:schemeClr val="accent6"/>
                </a:solidFill>
                <a:latin typeface="Calibri" pitchFamily="34" charset="0"/>
                <a:cs typeface="Calibri" pitchFamily="34" charset="0"/>
              </a:rPr>
              <a:t>Introduction to </a:t>
            </a:r>
            <a:r>
              <a:rPr lang="en-GB" sz="4800" dirty="0" smtClean="0">
                <a:solidFill>
                  <a:schemeClr val="accent6"/>
                </a:solidFill>
                <a:latin typeface="Calibri" pitchFamily="34" charset="0"/>
                <a:cs typeface="Calibri" pitchFamily="34" charset="0"/>
              </a:rPr>
              <a:t>Data </a:t>
            </a:r>
            <a:r>
              <a:rPr lang="en-GB" sz="4800" dirty="0" smtClean="0">
                <a:solidFill>
                  <a:schemeClr val="accent6"/>
                </a:solidFill>
                <a:latin typeface="Calibri" pitchFamily="34" charset="0"/>
                <a:cs typeface="Calibri" pitchFamily="34" charset="0"/>
              </a:rPr>
              <a:t>Management </a:t>
            </a:r>
            <a:r>
              <a:rPr lang="en-GB" sz="4800" dirty="0" smtClean="0">
                <a:solidFill>
                  <a:schemeClr val="accent6"/>
                </a:solidFill>
                <a:latin typeface="Calibri" pitchFamily="34" charset="0"/>
                <a:cs typeface="Calibri" pitchFamily="34" charset="0"/>
              </a:rPr>
              <a:t>Planning</a:t>
            </a:r>
            <a:r>
              <a:rPr lang="en-GB" sz="4000" dirty="0" smtClean="0">
                <a:solidFill>
                  <a:schemeClr val="accent6"/>
                </a:solidFill>
                <a:latin typeface="Calibri" pitchFamily="34" charset="0"/>
                <a:cs typeface="Calibri" pitchFamily="34" charset="0"/>
              </a:rPr>
              <a:t/>
            </a:r>
            <a:br>
              <a:rPr lang="en-GB" sz="4000" dirty="0" smtClean="0">
                <a:solidFill>
                  <a:schemeClr val="accent6"/>
                </a:solidFill>
                <a:latin typeface="Calibri" pitchFamily="34" charset="0"/>
                <a:cs typeface="Calibri" pitchFamily="34" charset="0"/>
              </a:rPr>
            </a:br>
            <a:endParaRPr lang="en-GB" sz="4000" dirty="0">
              <a:solidFill>
                <a:schemeClr val="accent6"/>
              </a:solidFill>
              <a:latin typeface="Calibri" pitchFamily="34" charset="0"/>
              <a:cs typeface="Calibri" pitchFamily="34" charset="0"/>
            </a:endParaRPr>
          </a:p>
        </p:txBody>
      </p:sp>
      <p:sp>
        <p:nvSpPr>
          <p:cNvPr id="3" name="Subtitle 2"/>
          <p:cNvSpPr>
            <a:spLocks noGrp="1"/>
          </p:cNvSpPr>
          <p:nvPr>
            <p:ph type="subTitle" idx="1"/>
          </p:nvPr>
        </p:nvSpPr>
        <p:spPr>
          <a:xfrm>
            <a:off x="453362" y="3933056"/>
            <a:ext cx="8381291" cy="1438672"/>
          </a:xfrm>
        </p:spPr>
        <p:txBody>
          <a:bodyPr/>
          <a:lstStyle/>
          <a:p>
            <a:pPr algn="ctr"/>
            <a:r>
              <a:rPr lang="en-GB" sz="2400" dirty="0" smtClean="0">
                <a:solidFill>
                  <a:schemeClr val="accent2"/>
                </a:solidFill>
                <a:cs typeface="Calibri" pitchFamily="34" charset="0"/>
              </a:rPr>
              <a:t>Joy Davidson </a:t>
            </a:r>
          </a:p>
          <a:p>
            <a:pPr algn="ctr"/>
            <a:r>
              <a:rPr lang="en-GB" sz="2400" dirty="0" smtClean="0">
                <a:solidFill>
                  <a:schemeClr val="accent2"/>
                </a:solidFill>
                <a:cs typeface="Calibri" pitchFamily="34" charset="0"/>
              </a:rPr>
              <a:t>Digital Curation Centre</a:t>
            </a:r>
          </a:p>
          <a:p>
            <a:pPr algn="ctr"/>
            <a:endParaRPr lang="en-GB" sz="2400" dirty="0">
              <a:latin typeface="Calibri" pitchFamily="34" charset="0"/>
              <a:cs typeface="Calibri" pitchFamily="34" charset="0"/>
            </a:endParaRPr>
          </a:p>
        </p:txBody>
      </p:sp>
      <p:pic>
        <p:nvPicPr>
          <p:cNvPr id="4" name="Picture 7" descr="DCC_logo.GIF"/>
          <p:cNvPicPr>
            <a:picLocks noChangeAspect="1"/>
          </p:cNvPicPr>
          <p:nvPr/>
        </p:nvPicPr>
        <p:blipFill>
          <a:blip r:embed="rId3" cstate="print"/>
          <a:srcRect/>
          <a:stretch>
            <a:fillRect/>
          </a:stretch>
        </p:blipFill>
        <p:spPr bwMode="auto">
          <a:xfrm>
            <a:off x="179512" y="6021288"/>
            <a:ext cx="3160535" cy="65877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308304" y="6165304"/>
            <a:ext cx="1578243" cy="552877"/>
          </a:xfrm>
          <a:prstGeom prst="rect">
            <a:avLst/>
          </a:prstGeom>
          <a:noFill/>
          <a:ln w="9525">
            <a:noFill/>
            <a:miter lim="800000"/>
            <a:headEnd/>
            <a:tailEnd/>
          </a:ln>
        </p:spPr>
      </p:pic>
      <p:sp>
        <p:nvSpPr>
          <p:cNvPr id="5" name="Rectangle 4"/>
          <p:cNvSpPr/>
          <p:nvPr/>
        </p:nvSpPr>
        <p:spPr bwMode="auto">
          <a:xfrm>
            <a:off x="179512" y="0"/>
            <a:ext cx="4464496" cy="155679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Tree>
    <p:extLst>
      <p:ext uri="{BB962C8B-B14F-4D97-AF65-F5344CB8AC3E}">
        <p14:creationId xmlns:p14="http://schemas.microsoft.com/office/powerpoint/2010/main" val="2060697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48072"/>
          </a:xfrm>
        </p:spPr>
        <p:txBody>
          <a:bodyPr/>
          <a:lstStyle/>
          <a:p>
            <a:r>
              <a:rPr lang="en-GB" dirty="0" smtClean="0"/>
              <a:t>How to share research data</a:t>
            </a:r>
            <a:endParaRPr lang="en-GB" dirty="0"/>
          </a:p>
        </p:txBody>
      </p:sp>
      <p:sp>
        <p:nvSpPr>
          <p:cNvPr id="3" name="Content Placeholder 2"/>
          <p:cNvSpPr>
            <a:spLocks noGrp="1"/>
          </p:cNvSpPr>
          <p:nvPr>
            <p:ph idx="1"/>
          </p:nvPr>
        </p:nvSpPr>
        <p:spPr>
          <a:xfrm>
            <a:off x="251520" y="1124744"/>
            <a:ext cx="8640960" cy="5589240"/>
          </a:xfrm>
        </p:spPr>
        <p:txBody>
          <a:bodyPr/>
          <a:lstStyle/>
          <a:p>
            <a:pPr>
              <a:spcAft>
                <a:spcPts val="0"/>
              </a:spcAft>
            </a:pPr>
            <a:r>
              <a:rPr lang="en-GB" dirty="0" smtClean="0"/>
              <a:t>Use appropriate repositories and data catalogues</a:t>
            </a:r>
          </a:p>
          <a:p>
            <a:pPr lvl="1">
              <a:spcAft>
                <a:spcPts val="480"/>
              </a:spcAft>
            </a:pPr>
            <a:r>
              <a:rPr lang="en-GB" dirty="0" smtClean="0">
                <a:hlinkClick r:id="rId3"/>
              </a:rPr>
              <a:t>http://databib.org</a:t>
            </a:r>
            <a:endParaRPr lang="en-GB" dirty="0" smtClean="0"/>
          </a:p>
          <a:p>
            <a:pPr lvl="1">
              <a:spcAft>
                <a:spcPts val="480"/>
              </a:spcAft>
            </a:pPr>
            <a:r>
              <a:rPr lang="en-GB" dirty="0">
                <a:hlinkClick r:id="rId4"/>
              </a:rPr>
              <a:t>http://www.re3data.org</a:t>
            </a:r>
            <a:r>
              <a:rPr lang="en-GB" dirty="0" smtClean="0">
                <a:hlinkClick r:id="rId4"/>
              </a:rPr>
              <a:t>/</a:t>
            </a:r>
            <a:endParaRPr lang="en-GB" dirty="0" smtClean="0"/>
          </a:p>
          <a:p>
            <a:pPr lvl="1">
              <a:spcAft>
                <a:spcPts val="480"/>
              </a:spcAft>
            </a:pPr>
            <a:r>
              <a:rPr lang="en-GB" dirty="0" err="1" smtClean="0"/>
              <a:t>Jisc</a:t>
            </a:r>
            <a:r>
              <a:rPr lang="en-GB" dirty="0" smtClean="0"/>
              <a:t>/DCC research data registry (coming soon!)  </a:t>
            </a:r>
          </a:p>
          <a:p>
            <a:pPr>
              <a:spcAft>
                <a:spcPts val="0"/>
              </a:spcAft>
            </a:pPr>
            <a:endParaRPr lang="en-GB" sz="2000" dirty="0" smtClean="0"/>
          </a:p>
          <a:p>
            <a:pPr>
              <a:spcAft>
                <a:spcPts val="0"/>
              </a:spcAft>
            </a:pPr>
            <a:r>
              <a:rPr lang="en-GB" dirty="0" smtClean="0"/>
              <a:t>License the data so it is clear how it can be reused</a:t>
            </a:r>
          </a:p>
          <a:p>
            <a:pPr lvl="1">
              <a:spcAft>
                <a:spcPts val="3000"/>
              </a:spcAft>
            </a:pPr>
            <a:r>
              <a:rPr lang="en-GB" dirty="0" smtClean="0">
                <a:hlinkClick r:id="rId5"/>
              </a:rPr>
              <a:t>www.dcc.ac.uk/resources/how-guides/license-research-data</a:t>
            </a:r>
            <a:r>
              <a:rPr lang="en-GB" dirty="0" smtClean="0"/>
              <a:t> </a:t>
            </a:r>
          </a:p>
          <a:p>
            <a:pPr>
              <a:spcAft>
                <a:spcPts val="0"/>
              </a:spcAft>
            </a:pPr>
            <a:r>
              <a:rPr lang="en-GB" dirty="0" smtClean="0"/>
              <a:t>Make sure it’s clear how to cite the data</a:t>
            </a:r>
          </a:p>
          <a:p>
            <a:pPr marL="342900" lvl="1" indent="-342900">
              <a:spcAft>
                <a:spcPts val="0"/>
              </a:spcAft>
            </a:pPr>
            <a:r>
              <a:rPr lang="en-GB" dirty="0" smtClean="0">
                <a:hlinkClick r:id="rId6"/>
              </a:rPr>
              <a:t>http://</a:t>
            </a:r>
            <a:r>
              <a:rPr lang="en-GB" dirty="0" err="1" smtClean="0">
                <a:hlinkClick r:id="rId6"/>
              </a:rPr>
              <a:t>www.dcc.ac.uk</a:t>
            </a:r>
            <a:r>
              <a:rPr lang="en-GB" dirty="0" smtClean="0">
                <a:hlinkClick r:id="rId6"/>
              </a:rPr>
              <a:t>/resources/how-guides/cite-datasets</a:t>
            </a:r>
            <a:r>
              <a:rPr lang="en-GB" dirty="0" smtClean="0"/>
              <a:t> </a:t>
            </a:r>
          </a:p>
          <a:p>
            <a:pPr>
              <a:spcAft>
                <a:spcPts val="0"/>
              </a:spcAft>
            </a:pPr>
            <a:endParaRPr lang="en-GB" dirty="0" smtClean="0"/>
          </a:p>
          <a:p>
            <a:pPr>
              <a:spcAft>
                <a:spcPts val="0"/>
              </a:spcAft>
            </a:pPr>
            <a:r>
              <a:rPr lang="en-GB" dirty="0" smtClean="0"/>
              <a:t>Consider publishing a data paper based on your DMP </a:t>
            </a:r>
            <a:r>
              <a:rPr lang="en-GB" sz="2000" dirty="0" err="1" smtClean="0">
                <a:hlinkClick r:id="rId7"/>
              </a:rPr>
              <a:t>http://metajnl.com/</a:t>
            </a:r>
            <a:r>
              <a:rPr lang="en-GB" sz="2000" dirty="0" smtClean="0"/>
              <a:t> </a:t>
            </a:r>
          </a:p>
          <a:p>
            <a:pPr>
              <a:spcAft>
                <a:spcPts val="0"/>
              </a:spcAft>
              <a:buNone/>
            </a:pPr>
            <a:r>
              <a:rPr lang="en-GB" sz="2000" dirty="0" smtClean="0"/>
              <a:t>	</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Planning to Share</a:t>
            </a:r>
            <a:endParaRPr lang="en-GB" sz="5400" kern="0" dirty="0">
              <a:solidFill>
                <a:schemeClr val="bg1"/>
              </a:solidFill>
            </a:endParaRPr>
          </a:p>
        </p:txBody>
      </p:sp>
    </p:spTree>
    <p:extLst>
      <p:ext uri="{BB962C8B-B14F-4D97-AF65-F5344CB8AC3E}">
        <p14:creationId xmlns:p14="http://schemas.microsoft.com/office/powerpoint/2010/main" val="2146017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620688"/>
            <a:ext cx="8839200" cy="719609"/>
          </a:xfrm>
        </p:spPr>
        <p:txBody>
          <a:bodyPr/>
          <a:lstStyle/>
          <a:p>
            <a:pPr eaLnBrk="1" hangingPunct="1"/>
            <a:r>
              <a:rPr lang="en-US" dirty="0" smtClean="0">
                <a:ea typeface="ＭＳ Ｐゴシック" pitchFamily="34" charset="-128"/>
              </a:rPr>
              <a:t>What is a DMP?</a:t>
            </a:r>
            <a:endParaRPr lang="en-GB" dirty="0" smtClean="0">
              <a:ea typeface="ＭＳ Ｐゴシック" pitchFamily="34" charset="-128"/>
            </a:endParaRPr>
          </a:p>
        </p:txBody>
      </p:sp>
      <p:sp>
        <p:nvSpPr>
          <p:cNvPr id="20483" name="Rectangle 3"/>
          <p:cNvSpPr>
            <a:spLocks noGrp="1" noChangeArrowheads="1"/>
          </p:cNvSpPr>
          <p:nvPr>
            <p:ph type="body" idx="1"/>
          </p:nvPr>
        </p:nvSpPr>
        <p:spPr>
          <a:xfrm>
            <a:off x="323528" y="1700808"/>
            <a:ext cx="8496944" cy="4608512"/>
          </a:xfrm>
        </p:spPr>
        <p:txBody>
          <a:bodyPr/>
          <a:lstStyle/>
          <a:p>
            <a:pPr>
              <a:spcAft>
                <a:spcPts val="1200"/>
              </a:spcAft>
              <a:buFontTx/>
              <a:buNone/>
            </a:pPr>
            <a:r>
              <a:rPr lang="en-US" sz="2400" dirty="0" smtClean="0">
                <a:ea typeface="ＭＳ Ｐゴシック" pitchFamily="34" charset="-128"/>
              </a:rPr>
              <a:t>A short plan that outlines </a:t>
            </a:r>
          </a:p>
          <a:p>
            <a:pPr>
              <a:spcAft>
                <a:spcPts val="2400"/>
              </a:spcAft>
            </a:pPr>
            <a:r>
              <a:rPr lang="en-US" sz="2400" dirty="0" smtClean="0">
                <a:ea typeface="ＭＳ Ｐゴシック" pitchFamily="34" charset="-128"/>
              </a:rPr>
              <a:t>what data you will create and how</a:t>
            </a:r>
          </a:p>
          <a:p>
            <a:pPr>
              <a:spcAft>
                <a:spcPts val="0"/>
              </a:spcAft>
            </a:pPr>
            <a:r>
              <a:rPr lang="en-US" sz="2400" dirty="0" smtClean="0">
                <a:ea typeface="ＭＳ Ｐゴシック" pitchFamily="34" charset="-128"/>
              </a:rPr>
              <a:t>how you will manage it </a:t>
            </a:r>
            <a:r>
              <a:rPr lang="en-US" dirty="0" smtClean="0">
                <a:ea typeface="ＭＳ Ｐゴシック" pitchFamily="34" charset="-128"/>
              </a:rPr>
              <a:t>                                      </a:t>
            </a:r>
          </a:p>
          <a:p>
            <a:pPr>
              <a:spcAft>
                <a:spcPts val="2400"/>
              </a:spcAft>
              <a:buNone/>
            </a:pPr>
            <a:r>
              <a:rPr lang="en-US" dirty="0" smtClean="0">
                <a:ea typeface="ＭＳ Ｐゴシック" pitchFamily="34" charset="-128"/>
              </a:rPr>
              <a:t>    </a:t>
            </a:r>
            <a:r>
              <a:rPr lang="en-US" sz="2400" dirty="0" smtClean="0">
                <a:ea typeface="ＭＳ Ｐゴシック" pitchFamily="34" charset="-128"/>
              </a:rPr>
              <a:t>(storage, back-up, access…)</a:t>
            </a:r>
          </a:p>
          <a:p>
            <a:pPr>
              <a:spcAft>
                <a:spcPts val="2400"/>
              </a:spcAft>
            </a:pPr>
            <a:r>
              <a:rPr lang="en-US" sz="2400" dirty="0" smtClean="0">
                <a:ea typeface="ＭＳ Ｐゴシック" pitchFamily="34" charset="-128"/>
              </a:rPr>
              <a:t>plans for data sharing and preservation</a:t>
            </a:r>
          </a:p>
          <a:p>
            <a:pPr marL="0">
              <a:spcBef>
                <a:spcPts val="1800"/>
              </a:spcBef>
              <a:spcAft>
                <a:spcPts val="0"/>
              </a:spcAft>
              <a:buNone/>
            </a:pPr>
            <a:r>
              <a:rPr lang="en-GB" sz="2400" dirty="0" smtClean="0">
                <a:ea typeface="ＭＳ Ｐゴシック" pitchFamily="34" charset="-128"/>
              </a:rPr>
              <a:t>DMPs are often submitted as part of grant applications, but are useful whenever you’re creating data.</a:t>
            </a:r>
          </a:p>
          <a:p>
            <a:pPr>
              <a:spcAft>
                <a:spcPts val="2400"/>
              </a:spcAft>
            </a:pPr>
            <a:endParaRPr lang="en-US" sz="2400" dirty="0" smtClean="0">
              <a:ea typeface="ＭＳ Ｐゴシック" pitchFamily="34" charset="-128"/>
            </a:endParaRPr>
          </a:p>
          <a:p>
            <a:pPr>
              <a:spcAft>
                <a:spcPts val="2400"/>
              </a:spcAft>
              <a:buNone/>
            </a:pPr>
            <a:endParaRPr lang="en-US" sz="2400" dirty="0" smtClean="0">
              <a:ea typeface="ＭＳ Ｐゴシック" pitchFamily="34" charset="-128"/>
            </a:endParaRPr>
          </a:p>
          <a:p>
            <a:endParaRPr lang="en-US" sz="2400" dirty="0" smtClean="0">
              <a:ea typeface="ＭＳ Ｐゴシック" pitchFamily="34" charset="-128"/>
            </a:endParaRPr>
          </a:p>
        </p:txBody>
      </p:sp>
      <p:graphicFrame>
        <p:nvGraphicFramePr>
          <p:cNvPr id="7" name="Diagram 6"/>
          <p:cNvGraphicFramePr/>
          <p:nvPr/>
        </p:nvGraphicFramePr>
        <p:xfrm>
          <a:off x="6444208" y="2132856"/>
          <a:ext cx="2281471"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76672"/>
            <a:ext cx="8839200" cy="1143000"/>
          </a:xfrm>
        </p:spPr>
        <p:txBody>
          <a:bodyPr/>
          <a:lstStyle/>
          <a:p>
            <a:r>
              <a:rPr lang="en-GB" dirty="0" smtClean="0"/>
              <a:t>Why develop a DMP?</a:t>
            </a:r>
            <a:endParaRPr lang="en-GB" dirty="0"/>
          </a:p>
        </p:txBody>
      </p:sp>
      <p:sp>
        <p:nvSpPr>
          <p:cNvPr id="3" name="Content Placeholder 2"/>
          <p:cNvSpPr>
            <a:spLocks noGrp="1"/>
          </p:cNvSpPr>
          <p:nvPr>
            <p:ph idx="1"/>
          </p:nvPr>
        </p:nvSpPr>
        <p:spPr>
          <a:xfrm>
            <a:off x="323528" y="1844824"/>
            <a:ext cx="8496944" cy="4448472"/>
          </a:xfrm>
        </p:spPr>
        <p:txBody>
          <a:bodyPr>
            <a:noAutofit/>
          </a:bodyPr>
          <a:lstStyle/>
          <a:p>
            <a:pPr>
              <a:spcBef>
                <a:spcPts val="0"/>
              </a:spcBef>
              <a:spcAft>
                <a:spcPts val="0"/>
              </a:spcAft>
            </a:pPr>
            <a:r>
              <a:rPr lang="en-GB" sz="2800" dirty="0" smtClean="0"/>
              <a:t>to help you manage your data</a:t>
            </a:r>
          </a:p>
          <a:p>
            <a:pPr>
              <a:spcBef>
                <a:spcPts val="0"/>
              </a:spcBef>
              <a:spcAft>
                <a:spcPts val="0"/>
              </a:spcAft>
            </a:pPr>
            <a:endParaRPr lang="en-GB" sz="2800" dirty="0" smtClean="0"/>
          </a:p>
          <a:p>
            <a:pPr>
              <a:spcBef>
                <a:spcPts val="0"/>
              </a:spcBef>
              <a:spcAft>
                <a:spcPts val="0"/>
              </a:spcAft>
            </a:pPr>
            <a:r>
              <a:rPr lang="en-GB" sz="2800" dirty="0" smtClean="0"/>
              <a:t>to provide guidelines for everyone to work to</a:t>
            </a:r>
          </a:p>
          <a:p>
            <a:pPr>
              <a:spcBef>
                <a:spcPts val="0"/>
              </a:spcBef>
              <a:spcAft>
                <a:spcPts val="0"/>
              </a:spcAft>
            </a:pPr>
            <a:endParaRPr lang="en-GB" sz="2800" dirty="0" smtClean="0"/>
          </a:p>
          <a:p>
            <a:pPr>
              <a:spcBef>
                <a:spcPts val="0"/>
              </a:spcBef>
              <a:spcAft>
                <a:spcPts val="0"/>
              </a:spcAft>
            </a:pPr>
            <a:r>
              <a:rPr lang="en-GB" sz="2800" dirty="0" smtClean="0"/>
              <a:t>to anticipate and avoid problems e.g. data loss</a:t>
            </a:r>
          </a:p>
          <a:p>
            <a:pPr>
              <a:spcBef>
                <a:spcPts val="0"/>
              </a:spcBef>
              <a:spcAft>
                <a:spcPts val="0"/>
              </a:spcAft>
              <a:buNone/>
            </a:pPr>
            <a:endParaRPr lang="en-GB" sz="2800" dirty="0" smtClean="0"/>
          </a:p>
          <a:p>
            <a:pPr>
              <a:spcBef>
                <a:spcPts val="0"/>
              </a:spcBef>
              <a:spcAft>
                <a:spcPts val="0"/>
              </a:spcAft>
            </a:pPr>
            <a:r>
              <a:rPr lang="en-GB" sz="2800" dirty="0" smtClean="0"/>
              <a:t>to avoid duplication, data loss &amp; security breaches </a:t>
            </a:r>
          </a:p>
          <a:p>
            <a:pPr>
              <a:spcBef>
                <a:spcPts val="0"/>
              </a:spcBef>
              <a:spcAft>
                <a:spcPts val="0"/>
              </a:spcAft>
            </a:pPr>
            <a:endParaRPr lang="en-GB" sz="2800" dirty="0" smtClean="0"/>
          </a:p>
          <a:p>
            <a:pPr>
              <a:spcBef>
                <a:spcPts val="0"/>
              </a:spcBef>
              <a:spcAft>
                <a:spcPts val="0"/>
              </a:spcAft>
            </a:pPr>
            <a:r>
              <a:rPr lang="en-GB" sz="2800" dirty="0" smtClean="0"/>
              <a:t>to comply with funders requirements...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620688"/>
            <a:ext cx="9144000" cy="720080"/>
          </a:xfrm>
        </p:spPr>
        <p:txBody>
          <a:bodyPr/>
          <a:lstStyle/>
          <a:p>
            <a:pPr eaLnBrk="1" hangingPunct="1"/>
            <a:r>
              <a:rPr lang="en-GB" dirty="0" smtClean="0"/>
              <a:t>Research funders have DMP requirements</a:t>
            </a:r>
          </a:p>
        </p:txBody>
      </p:sp>
      <p:pic>
        <p:nvPicPr>
          <p:cNvPr id="3075" name="Picture 3" descr="table.PNG"/>
          <p:cNvPicPr>
            <a:picLocks noChangeAspect="1"/>
          </p:cNvPicPr>
          <p:nvPr/>
        </p:nvPicPr>
        <p:blipFill>
          <a:blip r:embed="rId3" cstate="print"/>
          <a:srcRect/>
          <a:stretch>
            <a:fillRect/>
          </a:stretch>
        </p:blipFill>
        <p:spPr bwMode="auto">
          <a:xfrm>
            <a:off x="323528" y="1988840"/>
            <a:ext cx="8314402" cy="3938076"/>
          </a:xfrm>
          <a:prstGeom prst="rect">
            <a:avLst/>
          </a:prstGeom>
          <a:noFill/>
          <a:ln w="9525">
            <a:noFill/>
            <a:miter lim="800000"/>
            <a:headEnd/>
            <a:tailEnd/>
          </a:ln>
        </p:spPr>
      </p:pic>
      <p:sp>
        <p:nvSpPr>
          <p:cNvPr id="3076" name="Rectangle 4"/>
          <p:cNvSpPr>
            <a:spLocks noChangeArrowheads="1"/>
          </p:cNvSpPr>
          <p:nvPr/>
        </p:nvSpPr>
        <p:spPr bwMode="auto">
          <a:xfrm>
            <a:off x="899592" y="6165304"/>
            <a:ext cx="7777162" cy="368300"/>
          </a:xfrm>
          <a:prstGeom prst="rect">
            <a:avLst/>
          </a:prstGeom>
          <a:noFill/>
          <a:ln w="9525">
            <a:noFill/>
            <a:miter lim="800000"/>
            <a:headEnd/>
            <a:tailEnd/>
          </a:ln>
        </p:spPr>
        <p:txBody>
          <a:bodyPr>
            <a:spAutoFit/>
          </a:bodyPr>
          <a:lstStyle/>
          <a:p>
            <a:r>
              <a:rPr lang="en-GB" dirty="0" smtClean="0">
                <a:latin typeface="Calibri" pitchFamily="34" charset="0"/>
                <a:hlinkClick r:id="rId4"/>
              </a:rPr>
              <a:t>www.dcc.ac.uk/resources/policy-and-legal/overview-funders-data-policies</a:t>
            </a:r>
            <a:r>
              <a:rPr lang="en-GB" dirty="0" smtClean="0">
                <a:latin typeface="Calibri" pitchFamily="34" charset="0"/>
              </a:rPr>
              <a:t> </a:t>
            </a:r>
            <a:endParaRPr lang="en-GB" dirty="0">
              <a:latin typeface="Calibri" pitchFamily="34" charset="0"/>
            </a:endParaRPr>
          </a:p>
        </p:txBody>
      </p:sp>
      <p:sp>
        <p:nvSpPr>
          <p:cNvPr id="5" name="Oval 4"/>
          <p:cNvSpPr/>
          <p:nvPr/>
        </p:nvSpPr>
        <p:spPr>
          <a:xfrm>
            <a:off x="2771800" y="1988840"/>
            <a:ext cx="720080" cy="40324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bwMode="auto">
          <a:xfrm>
            <a:off x="-2860" y="620688"/>
            <a:ext cx="9146860" cy="1152128"/>
          </a:xfrm>
          <a:prstGeom prst="rect">
            <a:avLst/>
          </a:prstGeom>
          <a:noFill/>
          <a:ln>
            <a:miter lim="800000"/>
            <a:headEnd/>
            <a:tailEnd/>
          </a:ln>
        </p:spPr>
        <p:txBody>
          <a:bodyPr anchor="ctr">
            <a:noAutofit/>
          </a:bodyPr>
          <a:lstStyle/>
          <a:p>
            <a:pPr eaLnBrk="1" hangingPunct="1"/>
            <a:r>
              <a:rPr lang="en-GB" sz="3600" dirty="0"/>
              <a:t>They typically want a </a:t>
            </a:r>
            <a:r>
              <a:rPr lang="en-GB" sz="3600" dirty="0" smtClean="0"/>
              <a:t>short (c.1-2pp)  </a:t>
            </a:r>
            <a:r>
              <a:rPr lang="en-GB" sz="3600" dirty="0"/>
              <a:t>statement </a:t>
            </a:r>
            <a:r>
              <a:rPr lang="en-GB" sz="3600" dirty="0" smtClean="0"/>
              <a:t>covering:</a:t>
            </a:r>
            <a:endParaRPr lang="en-GB" sz="3600" dirty="0"/>
          </a:p>
        </p:txBody>
      </p:sp>
      <p:sp>
        <p:nvSpPr>
          <p:cNvPr id="47106" name="Rectangle 5"/>
          <p:cNvSpPr>
            <a:spLocks noChangeArrowheads="1"/>
          </p:cNvSpPr>
          <p:nvPr/>
        </p:nvSpPr>
        <p:spPr bwMode="auto">
          <a:xfrm>
            <a:off x="-1" y="1988840"/>
            <a:ext cx="9144001" cy="4176464"/>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rgbClr val="FF6600"/>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lnSpc>
                <a:spcPct val="200000"/>
              </a:lnSpc>
              <a:buClr>
                <a:schemeClr val="accent1"/>
              </a:buClr>
              <a:buSzPct val="100000"/>
              <a:buFont typeface="Wingdings" pitchFamily="2" charset="2"/>
              <a:buChar char="§"/>
            </a:pPr>
            <a:r>
              <a:rPr lang="en-GB" sz="2400" dirty="0">
                <a:solidFill>
                  <a:schemeClr val="accent2"/>
                </a:solidFill>
              </a:rPr>
              <a:t>What data will be </a:t>
            </a:r>
            <a:r>
              <a:rPr lang="en-GB" sz="2400" dirty="0" smtClean="0">
                <a:solidFill>
                  <a:schemeClr val="accent2"/>
                </a:solidFill>
              </a:rPr>
              <a:t>created </a:t>
            </a:r>
            <a:r>
              <a:rPr lang="en-GB" sz="2400" dirty="0">
                <a:solidFill>
                  <a:schemeClr val="accent2"/>
                </a:solidFill>
              </a:rPr>
              <a:t>(format, types, </a:t>
            </a:r>
            <a:r>
              <a:rPr lang="en-GB" sz="2400" dirty="0" smtClean="0">
                <a:solidFill>
                  <a:schemeClr val="accent2"/>
                </a:solidFill>
              </a:rPr>
              <a:t>volume...)</a:t>
            </a: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Standards and methodologies to be used (incl. metadata)</a:t>
            </a: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How ethics </a:t>
            </a:r>
            <a:r>
              <a:rPr lang="en-GB" sz="2400" dirty="0">
                <a:solidFill>
                  <a:schemeClr val="accent2"/>
                </a:solidFill>
              </a:rPr>
              <a:t>and Intellectual </a:t>
            </a:r>
            <a:r>
              <a:rPr lang="en-GB" sz="2400" dirty="0" smtClean="0">
                <a:solidFill>
                  <a:schemeClr val="accent2"/>
                </a:solidFill>
              </a:rPr>
              <a:t>Property will be addressed</a:t>
            </a:r>
            <a:endParaRPr lang="en-GB" sz="2400" dirty="0">
              <a:solidFill>
                <a:schemeClr val="accent2"/>
              </a:solidFill>
            </a:endParaRP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Plans </a:t>
            </a:r>
            <a:r>
              <a:rPr lang="en-GB" sz="2400" dirty="0">
                <a:solidFill>
                  <a:schemeClr val="accent2"/>
                </a:solidFill>
              </a:rPr>
              <a:t>for data sharing and </a:t>
            </a:r>
            <a:r>
              <a:rPr lang="en-GB" sz="2400" dirty="0" smtClean="0">
                <a:solidFill>
                  <a:schemeClr val="accent2"/>
                </a:solidFill>
              </a:rPr>
              <a:t>access </a:t>
            </a:r>
            <a:endParaRPr lang="en-GB" sz="2400" dirty="0">
              <a:solidFill>
                <a:schemeClr val="accent2"/>
              </a:solidFill>
            </a:endParaRP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Strategy </a:t>
            </a:r>
            <a:r>
              <a:rPr lang="en-GB" sz="2400" dirty="0">
                <a:solidFill>
                  <a:schemeClr val="accent2"/>
                </a:solidFill>
              </a:rPr>
              <a:t>for long-term </a:t>
            </a:r>
            <a:r>
              <a:rPr lang="en-GB" sz="2400" dirty="0" smtClean="0">
                <a:solidFill>
                  <a:schemeClr val="accent2"/>
                </a:solidFill>
              </a:rPr>
              <a:t>preservation</a:t>
            </a:r>
            <a:endParaRPr lang="en-GB" sz="2400" dirty="0">
              <a:solidFill>
                <a:schemeClr val="accent2"/>
              </a:solidFill>
            </a:endParaRPr>
          </a:p>
        </p:txBody>
      </p:sp>
      <p:pic>
        <p:nvPicPr>
          <p:cNvPr id="47107" name="Picture 6"/>
          <p:cNvPicPr>
            <a:picLocks noChangeAspect="1" noChangeArrowheads="1"/>
          </p:cNvPicPr>
          <p:nvPr/>
        </p:nvPicPr>
        <p:blipFill>
          <a:blip r:embed="rId3" cstate="print"/>
          <a:srcRect l="46825" t="25899" r="2238" b="20233"/>
          <a:stretch>
            <a:fillRect/>
          </a:stretch>
        </p:blipFill>
        <p:spPr bwMode="auto">
          <a:xfrm>
            <a:off x="7258591" y="4653136"/>
            <a:ext cx="1849913" cy="1791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txBox="1">
            <a:spLocks/>
          </p:cNvSpPr>
          <p:nvPr/>
        </p:nvSpPr>
        <p:spPr bwMode="auto">
          <a:xfrm>
            <a:off x="2484438" y="4295775"/>
            <a:ext cx="40322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r>
              <a:rPr lang="en-GB" altLang="fr-FR" sz="1400" dirty="0">
                <a:latin typeface="Calibri" pitchFamily="34" charset="0"/>
              </a:rPr>
              <a:t>http://</a:t>
            </a:r>
            <a:r>
              <a:rPr lang="en-GB" altLang="fr-FR" sz="1400" dirty="0" err="1">
                <a:latin typeface="Calibri" pitchFamily="34" charset="0"/>
              </a:rPr>
              <a:t>credit.casrai.org</a:t>
            </a:r>
            <a:r>
              <a:rPr lang="en-GB" altLang="fr-FR" sz="1400" dirty="0">
                <a:latin typeface="Calibri" pitchFamily="34" charset="0"/>
              </a:rPr>
              <a:t>/ </a:t>
            </a:r>
            <a:br>
              <a:rPr lang="en-GB" altLang="fr-FR" sz="1400" dirty="0">
                <a:latin typeface="Calibri" pitchFamily="34" charset="0"/>
              </a:rPr>
            </a:br>
            <a:r>
              <a:rPr lang="en-GB" altLang="fr-FR" sz="1400" dirty="0">
                <a:latin typeface="Calibri" pitchFamily="34" charset="0"/>
              </a:rPr>
              <a:t/>
            </a:r>
            <a:br>
              <a:rPr lang="en-GB" altLang="fr-FR" sz="1400" dirty="0">
                <a:latin typeface="Calibri" pitchFamily="34" charset="0"/>
              </a:rPr>
            </a:br>
            <a:r>
              <a:rPr lang="en-GB" altLang="fr-FR" sz="1200" dirty="0">
                <a:latin typeface="Calibri" pitchFamily="34" charset="0"/>
              </a:rPr>
              <a:t> </a:t>
            </a:r>
          </a:p>
        </p:txBody>
      </p:sp>
      <p:pic>
        <p:nvPicPr>
          <p:cNvPr id="3686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268413"/>
            <a:ext cx="7627938"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657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23850" y="188913"/>
            <a:ext cx="8424863" cy="1079500"/>
          </a:xfrm>
          <a:prstGeom prst="rect">
            <a:avLst/>
          </a:prstGeom>
          <a:solidFill>
            <a:schemeClr val="accent5">
              <a:lumMod val="20000"/>
              <a:lumOff val="80000"/>
            </a:schemeClr>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GB" sz="1800" b="1" dirty="0" smtClean="0"/>
              <a:t>#1 conceptualization</a:t>
            </a:r>
          </a:p>
          <a:p>
            <a:pPr marL="0" indent="0" fontAlgn="auto">
              <a:spcAft>
                <a:spcPts val="0"/>
              </a:spcAft>
              <a:buFont typeface="Arial" panose="020B0604020202020204" pitchFamily="34" charset="0"/>
              <a:buNone/>
              <a:defRPr/>
            </a:pPr>
            <a:r>
              <a:rPr lang="en-GB" sz="1800" dirty="0" smtClean="0"/>
              <a:t>Ideas; formulation or evolution of overarching research goals and aims.</a:t>
            </a:r>
          </a:p>
          <a:p>
            <a:pPr marL="0" indent="0" fontAlgn="auto">
              <a:spcAft>
                <a:spcPts val="0"/>
              </a:spcAft>
              <a:buFont typeface="Arial" panose="020B0604020202020204" pitchFamily="34" charset="0"/>
              <a:buNone/>
              <a:defRPr/>
            </a:pPr>
            <a:endParaRPr lang="en-GB" sz="1800" dirty="0"/>
          </a:p>
        </p:txBody>
      </p:sp>
      <p:sp>
        <p:nvSpPr>
          <p:cNvPr id="39939" name="TextBox 4"/>
          <p:cNvSpPr txBox="1">
            <a:spLocks noChangeArrowheads="1"/>
          </p:cNvSpPr>
          <p:nvPr/>
        </p:nvSpPr>
        <p:spPr bwMode="auto">
          <a:xfrm>
            <a:off x="3803650" y="1844675"/>
            <a:ext cx="46085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r>
              <a:rPr lang="en-GB" altLang="fr-FR">
                <a:latin typeface="Calibri" pitchFamily="34" charset="0"/>
              </a:rPr>
              <a:t>Literature and data review, data management planning</a:t>
            </a:r>
          </a:p>
          <a:p>
            <a:pPr algn="ctr" defTabSz="914400" eaLnBrk="1" hangingPunct="1"/>
            <a:endParaRPr lang="en-GB" altLang="fr-FR">
              <a:latin typeface="Calibri" pitchFamily="34" charset="0"/>
            </a:endParaRPr>
          </a:p>
        </p:txBody>
      </p:sp>
      <p:pic>
        <p:nvPicPr>
          <p:cNvPr id="3994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1920875"/>
            <a:ext cx="1512887"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7"/>
          <p:cNvSpPr>
            <a:spLocks noChangeArrowheads="1"/>
          </p:cNvSpPr>
          <p:nvPr/>
        </p:nvSpPr>
        <p:spPr bwMode="auto">
          <a:xfrm>
            <a:off x="1249363" y="3573463"/>
            <a:ext cx="2049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GB" altLang="fr-FR" sz="1200">
                <a:latin typeface="Calibri" pitchFamily="34" charset="0"/>
              </a:rPr>
              <a:t>https://dmponline.dcc.ac.uk/ </a:t>
            </a:r>
          </a:p>
        </p:txBody>
      </p:sp>
      <p:pic>
        <p:nvPicPr>
          <p:cNvPr id="39942"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638" y="2825750"/>
            <a:ext cx="42830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Rectangle 9"/>
          <p:cNvSpPr>
            <a:spLocks noChangeArrowheads="1"/>
          </p:cNvSpPr>
          <p:nvPr/>
        </p:nvSpPr>
        <p:spPr bwMode="auto">
          <a:xfrm>
            <a:off x="5353050" y="5810250"/>
            <a:ext cx="24114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GB" altLang="fr-FR" sz="1200">
                <a:latin typeface="Calibri" pitchFamily="34" charset="0"/>
              </a:rPr>
              <a:t>http://rdrds.cloudapp.net/registry/ </a:t>
            </a:r>
          </a:p>
        </p:txBody>
      </p:sp>
      <p:pic>
        <p:nvPicPr>
          <p:cNvPr id="39944"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230688"/>
            <a:ext cx="33353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Rectangle 11"/>
          <p:cNvSpPr>
            <a:spLocks noChangeArrowheads="1"/>
          </p:cNvSpPr>
          <p:nvPr/>
        </p:nvSpPr>
        <p:spPr bwMode="auto">
          <a:xfrm>
            <a:off x="1290638" y="5335588"/>
            <a:ext cx="17557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GB" altLang="fr-FR" sz="1200">
                <a:latin typeface="Calibri" pitchFamily="34" charset="0"/>
              </a:rPr>
              <a:t>http://www.re3data.org/</a:t>
            </a:r>
          </a:p>
        </p:txBody>
      </p:sp>
    </p:spTree>
    <p:extLst>
      <p:ext uri="{BB962C8B-B14F-4D97-AF65-F5344CB8AC3E}">
        <p14:creationId xmlns:p14="http://schemas.microsoft.com/office/powerpoint/2010/main" val="908583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288" y="404813"/>
            <a:ext cx="7921625" cy="646112"/>
          </a:xfrm>
          <a:prstGeom prst="rect">
            <a:avLst/>
          </a:prstGeom>
          <a:solidFill>
            <a:schemeClr val="accent5">
              <a:lumMod val="20000"/>
              <a:lumOff val="80000"/>
            </a:schemeClr>
          </a:solidFill>
        </p:spPr>
        <p:txBody>
          <a:bodyPr>
            <a:spAutoFit/>
          </a:bodyPr>
          <a:lstStyle/>
          <a:p>
            <a:pPr defTabSz="914400" fontAlgn="auto">
              <a:spcBef>
                <a:spcPts val="0"/>
              </a:spcBef>
              <a:spcAft>
                <a:spcPts val="0"/>
              </a:spcAft>
              <a:defRPr/>
            </a:pPr>
            <a:r>
              <a:rPr lang="en-GB" b="1" dirty="0">
                <a:latin typeface="+mn-lt"/>
                <a:cs typeface="+mn-cs"/>
              </a:rPr>
              <a:t>#2 methodology</a:t>
            </a:r>
          </a:p>
          <a:p>
            <a:pPr defTabSz="914400" fontAlgn="auto">
              <a:spcBef>
                <a:spcPts val="0"/>
              </a:spcBef>
              <a:spcAft>
                <a:spcPts val="0"/>
              </a:spcAft>
              <a:defRPr/>
            </a:pPr>
            <a:r>
              <a:rPr lang="en-GB" dirty="0">
                <a:latin typeface="+mn-lt"/>
                <a:cs typeface="+mn-cs"/>
              </a:rPr>
              <a:t>Development or design of methodology; creation of models.</a:t>
            </a:r>
          </a:p>
        </p:txBody>
      </p:sp>
      <p:sp>
        <p:nvSpPr>
          <p:cNvPr id="40963" name="TextBox 4"/>
          <p:cNvSpPr txBox="1">
            <a:spLocks noChangeArrowheads="1"/>
          </p:cNvSpPr>
          <p:nvPr/>
        </p:nvSpPr>
        <p:spPr bwMode="auto">
          <a:xfrm>
            <a:off x="409575" y="1773238"/>
            <a:ext cx="3455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GB" altLang="fr-FR">
                <a:latin typeface="Calibri" pitchFamily="34" charset="0"/>
              </a:rPr>
              <a:t>Standards, formats, consent</a:t>
            </a:r>
          </a:p>
          <a:p>
            <a:pPr defTabSz="914400" eaLnBrk="1" hangingPunct="1"/>
            <a:endParaRPr lang="en-GB" altLang="fr-FR">
              <a:latin typeface="Calibri" pitchFamily="34" charset="0"/>
            </a:endParaRPr>
          </a:p>
        </p:txBody>
      </p:sp>
      <p:pic>
        <p:nvPicPr>
          <p:cNvPr id="4096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1412875"/>
            <a:ext cx="4300538"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2"/>
          <p:cNvSpPr>
            <a:spLocks noChangeArrowheads="1"/>
          </p:cNvSpPr>
          <p:nvPr/>
        </p:nvSpPr>
        <p:spPr bwMode="auto">
          <a:xfrm>
            <a:off x="3757613" y="4638675"/>
            <a:ext cx="5543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r>
              <a:rPr lang="en-GB" altLang="fr-FR" sz="1400">
                <a:latin typeface="Calibri" pitchFamily="34" charset="0"/>
              </a:rPr>
              <a:t>http://www.dcc.ac.uk/resources/metadata-standards</a:t>
            </a:r>
          </a:p>
        </p:txBody>
      </p:sp>
      <p:pic>
        <p:nvPicPr>
          <p:cNvPr id="40966" name="Picture 4" descr="http://2.bp.blogspot.com/-46QE55OOTPY/Uit65whx2KI/AAAAAAAACME/BWuU8at-4g0/s400/cons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3" y="4005263"/>
            <a:ext cx="30956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extBox 6"/>
          <p:cNvSpPr txBox="1">
            <a:spLocks noChangeArrowheads="1"/>
          </p:cNvSpPr>
          <p:nvPr/>
        </p:nvSpPr>
        <p:spPr bwMode="auto">
          <a:xfrm>
            <a:off x="1116013" y="3656013"/>
            <a:ext cx="1846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GB" altLang="fr-FR">
                <a:latin typeface="Calibri" pitchFamily="34" charset="0"/>
              </a:rPr>
              <a:t>Informed consent</a:t>
            </a:r>
          </a:p>
        </p:txBody>
      </p:sp>
    </p:spTree>
    <p:extLst>
      <p:ext uri="{BB962C8B-B14F-4D97-AF65-F5344CB8AC3E}">
        <p14:creationId xmlns:p14="http://schemas.microsoft.com/office/powerpoint/2010/main" val="3682372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825" y="333375"/>
            <a:ext cx="8353425" cy="922338"/>
          </a:xfrm>
          <a:prstGeom prst="rect">
            <a:avLst/>
          </a:prstGeom>
          <a:solidFill>
            <a:schemeClr val="accent5">
              <a:lumMod val="20000"/>
              <a:lumOff val="80000"/>
            </a:schemeClr>
          </a:solidFill>
        </p:spPr>
        <p:txBody>
          <a:bodyPr>
            <a:spAutoFit/>
          </a:bodyPr>
          <a:lstStyle/>
          <a:p>
            <a:pPr defTabSz="914400" fontAlgn="auto">
              <a:spcBef>
                <a:spcPts val="0"/>
              </a:spcBef>
              <a:spcAft>
                <a:spcPts val="0"/>
              </a:spcAft>
              <a:defRPr/>
            </a:pPr>
            <a:r>
              <a:rPr lang="en-GB" b="1" dirty="0">
                <a:latin typeface="+mn-lt"/>
                <a:cs typeface="+mn-cs"/>
              </a:rPr>
              <a:t>#4 validation</a:t>
            </a:r>
          </a:p>
          <a:p>
            <a:pPr defTabSz="914400" fontAlgn="auto">
              <a:spcBef>
                <a:spcPts val="0"/>
              </a:spcBef>
              <a:spcAft>
                <a:spcPts val="0"/>
              </a:spcAft>
              <a:defRPr/>
            </a:pPr>
            <a:r>
              <a:rPr lang="en-GB" dirty="0">
                <a:latin typeface="+mn-lt"/>
                <a:cs typeface="+mn-cs"/>
              </a:rPr>
              <a:t>Verification, whether as a part of the activity or separate, of the overall replication/reproducibility of results/experiments and other research outputs.</a:t>
            </a:r>
          </a:p>
        </p:txBody>
      </p:sp>
      <p:sp>
        <p:nvSpPr>
          <p:cNvPr id="41987" name="TextBox 4"/>
          <p:cNvSpPr txBox="1">
            <a:spLocks noChangeArrowheads="1"/>
          </p:cNvSpPr>
          <p:nvPr/>
        </p:nvSpPr>
        <p:spPr bwMode="auto">
          <a:xfrm>
            <a:off x="873125" y="2060575"/>
            <a:ext cx="33639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r>
              <a:rPr lang="en-GB" altLang="fr-FR">
                <a:latin typeface="Calibri" pitchFamily="34" charset="0"/>
              </a:rPr>
              <a:t>Selecting and appraising data to be retained</a:t>
            </a:r>
          </a:p>
          <a:p>
            <a:pPr algn="ctr" defTabSz="914400" eaLnBrk="1" hangingPunct="1"/>
            <a:endParaRPr lang="en-GB" altLang="fr-FR">
              <a:latin typeface="Calibri" pitchFamily="34" charset="0"/>
            </a:endParaRPr>
          </a:p>
        </p:txBody>
      </p:sp>
      <p:pic>
        <p:nvPicPr>
          <p:cNvPr id="41988" name="Picture 4" descr="http://www.verotechsolutions.net/images/stamp_text_1128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3213100"/>
            <a:ext cx="74676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1"/>
          <p:cNvSpPr>
            <a:spLocks noChangeArrowheads="1"/>
          </p:cNvSpPr>
          <p:nvPr/>
        </p:nvSpPr>
        <p:spPr bwMode="auto">
          <a:xfrm>
            <a:off x="4554538" y="664210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eaLnBrk="1" hangingPunct="1"/>
            <a:r>
              <a:rPr lang="en-GB" altLang="fr-FR" sz="800">
                <a:latin typeface="Calibri" pitchFamily="34" charset="0"/>
              </a:rPr>
              <a:t>Image: http://www.verotechsolutions.net/Services4.html</a:t>
            </a:r>
          </a:p>
        </p:txBody>
      </p:sp>
    </p:spTree>
    <p:extLst>
      <p:ext uri="{BB962C8B-B14F-4D97-AF65-F5344CB8AC3E}">
        <p14:creationId xmlns:p14="http://schemas.microsoft.com/office/powerpoint/2010/main" val="3190471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214313"/>
            <a:ext cx="4521200" cy="6429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7" name="TextBox 4"/>
          <p:cNvSpPr txBox="1">
            <a:spLocks noChangeArrowheads="1"/>
          </p:cNvSpPr>
          <p:nvPr/>
        </p:nvSpPr>
        <p:spPr bwMode="auto">
          <a:xfrm>
            <a:off x="5003800" y="1557338"/>
            <a:ext cx="3671888"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4000" i="1"/>
              <a:t>“Data sets are becoming the new instruments of science”</a:t>
            </a:r>
          </a:p>
          <a:p>
            <a:pPr eaLnBrk="1" hangingPunct="1">
              <a:spcBef>
                <a:spcPct val="0"/>
              </a:spcBef>
              <a:buFontTx/>
              <a:buNone/>
            </a:pPr>
            <a:endParaRPr lang="en-GB" altLang="en-US" sz="4800" i="1"/>
          </a:p>
          <a:p>
            <a:pPr eaLnBrk="1" hangingPunct="1">
              <a:spcBef>
                <a:spcPct val="0"/>
              </a:spcBef>
              <a:buFontTx/>
              <a:buNone/>
            </a:pPr>
            <a:r>
              <a:rPr lang="en-GB" altLang="en-US" sz="1800"/>
              <a:t>Dan Atkins, University of Michigan</a:t>
            </a:r>
          </a:p>
        </p:txBody>
      </p:sp>
    </p:spTree>
    <p:extLst>
      <p:ext uri="{BB962C8B-B14F-4D97-AF65-F5344CB8AC3E}">
        <p14:creationId xmlns:p14="http://schemas.microsoft.com/office/powerpoint/2010/main" val="998532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850" y="404813"/>
            <a:ext cx="8135938" cy="923925"/>
          </a:xfrm>
          <a:prstGeom prst="rect">
            <a:avLst/>
          </a:prstGeom>
          <a:solidFill>
            <a:schemeClr val="accent5">
              <a:lumMod val="20000"/>
              <a:lumOff val="80000"/>
            </a:schemeClr>
          </a:solidFill>
        </p:spPr>
        <p:txBody>
          <a:bodyPr>
            <a:spAutoFit/>
          </a:bodyPr>
          <a:lstStyle/>
          <a:p>
            <a:pPr defTabSz="914400" fontAlgn="auto">
              <a:spcBef>
                <a:spcPts val="0"/>
              </a:spcBef>
              <a:spcAft>
                <a:spcPts val="0"/>
              </a:spcAft>
              <a:defRPr/>
            </a:pPr>
            <a:r>
              <a:rPr lang="en-GB" b="1" dirty="0">
                <a:latin typeface="+mn-lt"/>
                <a:cs typeface="+mn-cs"/>
              </a:rPr>
              <a:t>#5 formal analysis</a:t>
            </a:r>
          </a:p>
          <a:p>
            <a:pPr defTabSz="914400" fontAlgn="auto">
              <a:spcBef>
                <a:spcPts val="0"/>
              </a:spcBef>
              <a:spcAft>
                <a:spcPts val="0"/>
              </a:spcAft>
              <a:defRPr/>
            </a:pPr>
            <a:r>
              <a:rPr lang="en-GB" dirty="0">
                <a:latin typeface="+mn-lt"/>
                <a:cs typeface="+mn-cs"/>
              </a:rPr>
              <a:t>Application of statistical, mathematical, computational, or other formal techniques to analyse or synthesize study data.</a:t>
            </a:r>
          </a:p>
        </p:txBody>
      </p:sp>
      <p:sp>
        <p:nvSpPr>
          <p:cNvPr id="43011" name="TextBox 4"/>
          <p:cNvSpPr txBox="1">
            <a:spLocks noChangeArrowheads="1"/>
          </p:cNvSpPr>
          <p:nvPr/>
        </p:nvSpPr>
        <p:spPr bwMode="auto">
          <a:xfrm>
            <a:off x="4105275" y="2060575"/>
            <a:ext cx="43862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r>
              <a:rPr lang="en-GB" altLang="fr-FR">
                <a:latin typeface="Calibri" pitchFamily="34" charset="0"/>
              </a:rPr>
              <a:t>Describing techniques in data catalogue records</a:t>
            </a:r>
          </a:p>
          <a:p>
            <a:pPr algn="ctr" defTabSz="914400" eaLnBrk="1" hangingPunct="1"/>
            <a:endParaRPr lang="en-GB" altLang="fr-FR">
              <a:latin typeface="Calibri" pitchFamily="34" charset="0"/>
            </a:endParaRPr>
          </a:p>
        </p:txBody>
      </p:sp>
      <p:pic>
        <p:nvPicPr>
          <p:cNvPr id="430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700" y="2636838"/>
            <a:ext cx="437515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2"/>
          <p:cNvSpPr>
            <a:spLocks noChangeArrowheads="1"/>
          </p:cNvSpPr>
          <p:nvPr/>
        </p:nvSpPr>
        <p:spPr bwMode="auto">
          <a:xfrm>
            <a:off x="1476375" y="3743325"/>
            <a:ext cx="22367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GB" altLang="fr-FR" sz="1400">
                <a:latin typeface="Calibri" pitchFamily="34" charset="0"/>
              </a:rPr>
              <a:t>http://www.software.ac.uk/</a:t>
            </a:r>
          </a:p>
        </p:txBody>
      </p:sp>
      <p:sp>
        <p:nvSpPr>
          <p:cNvPr id="43014" name="Rectangle 5"/>
          <p:cNvSpPr>
            <a:spLocks noChangeArrowheads="1"/>
          </p:cNvSpPr>
          <p:nvPr/>
        </p:nvSpPr>
        <p:spPr bwMode="auto">
          <a:xfrm>
            <a:off x="5364163" y="4884738"/>
            <a:ext cx="2055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GB" altLang="fr-FR" sz="1400">
                <a:latin typeface="Calibri" pitchFamily="34" charset="0"/>
              </a:rPr>
              <a:t>http://datacarpentry.org/</a:t>
            </a:r>
          </a:p>
        </p:txBody>
      </p:sp>
      <p:pic>
        <p:nvPicPr>
          <p:cNvPr id="43015"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4049713"/>
            <a:ext cx="37576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909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850" y="260350"/>
            <a:ext cx="7848600" cy="923925"/>
          </a:xfrm>
          <a:prstGeom prst="rect">
            <a:avLst/>
          </a:prstGeom>
          <a:solidFill>
            <a:schemeClr val="accent5">
              <a:lumMod val="20000"/>
              <a:lumOff val="80000"/>
            </a:schemeClr>
          </a:solidFill>
        </p:spPr>
        <p:txBody>
          <a:bodyPr>
            <a:spAutoFit/>
          </a:bodyPr>
          <a:lstStyle/>
          <a:p>
            <a:pPr defTabSz="914400" fontAlgn="auto">
              <a:spcBef>
                <a:spcPts val="0"/>
              </a:spcBef>
              <a:spcAft>
                <a:spcPts val="0"/>
              </a:spcAft>
              <a:defRPr/>
            </a:pPr>
            <a:r>
              <a:rPr lang="en-GB" b="1" dirty="0">
                <a:latin typeface="+mn-lt"/>
                <a:cs typeface="+mn-cs"/>
              </a:rPr>
              <a:t>#6 investigation</a:t>
            </a:r>
          </a:p>
          <a:p>
            <a:pPr defTabSz="914400" fontAlgn="auto">
              <a:spcBef>
                <a:spcPts val="0"/>
              </a:spcBef>
              <a:spcAft>
                <a:spcPts val="0"/>
              </a:spcAft>
              <a:defRPr/>
            </a:pPr>
            <a:r>
              <a:rPr lang="en-GB" dirty="0">
                <a:latin typeface="+mn-lt"/>
                <a:cs typeface="+mn-cs"/>
              </a:rPr>
              <a:t>Conducting a research and investigation process, specifically performing the experiments, or data/evidence collection.</a:t>
            </a:r>
          </a:p>
        </p:txBody>
      </p:sp>
      <p:sp>
        <p:nvSpPr>
          <p:cNvPr id="44035" name="TextBox 4"/>
          <p:cNvSpPr txBox="1">
            <a:spLocks noChangeArrowheads="1"/>
          </p:cNvSpPr>
          <p:nvPr/>
        </p:nvSpPr>
        <p:spPr bwMode="auto">
          <a:xfrm>
            <a:off x="5364163" y="2205038"/>
            <a:ext cx="3095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GB" altLang="fr-FR">
                <a:latin typeface="Calibri" pitchFamily="34" charset="0"/>
              </a:rPr>
              <a:t>Data collection; reuse of third party data; searching for existing datasets for reuse</a:t>
            </a:r>
          </a:p>
        </p:txBody>
      </p:sp>
      <p:sp>
        <p:nvSpPr>
          <p:cNvPr id="44036" name="Rectangle 2"/>
          <p:cNvSpPr>
            <a:spLocks noChangeArrowheads="1"/>
          </p:cNvSpPr>
          <p:nvPr/>
        </p:nvSpPr>
        <p:spPr bwMode="auto">
          <a:xfrm>
            <a:off x="1295400" y="5516563"/>
            <a:ext cx="2914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GB" altLang="fr-FR" sz="1400">
                <a:latin typeface="Calibri" pitchFamily="34" charset="0"/>
              </a:rPr>
              <a:t>http://creativecommons.org/choose/</a:t>
            </a:r>
          </a:p>
        </p:txBody>
      </p:sp>
      <p:pic>
        <p:nvPicPr>
          <p:cNvPr id="4403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66850"/>
            <a:ext cx="4859338"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613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850" y="404813"/>
            <a:ext cx="7343775" cy="1200150"/>
          </a:xfrm>
          <a:prstGeom prst="rect">
            <a:avLst/>
          </a:prstGeom>
          <a:solidFill>
            <a:schemeClr val="accent5">
              <a:lumMod val="20000"/>
              <a:lumOff val="80000"/>
            </a:schemeClr>
          </a:solidFill>
        </p:spPr>
        <p:txBody>
          <a:bodyPr>
            <a:spAutoFit/>
          </a:bodyPr>
          <a:lstStyle/>
          <a:p>
            <a:pPr defTabSz="914400" fontAlgn="auto">
              <a:spcBef>
                <a:spcPts val="0"/>
              </a:spcBef>
              <a:spcAft>
                <a:spcPts val="0"/>
              </a:spcAft>
              <a:defRPr/>
            </a:pPr>
            <a:r>
              <a:rPr lang="en-GB" b="1" dirty="0">
                <a:latin typeface="+mn-lt"/>
                <a:cs typeface="+mn-cs"/>
              </a:rPr>
              <a:t>#8 data curation</a:t>
            </a:r>
          </a:p>
          <a:p>
            <a:pPr defTabSz="914400" fontAlgn="auto">
              <a:spcBef>
                <a:spcPts val="0"/>
              </a:spcBef>
              <a:spcAft>
                <a:spcPts val="0"/>
              </a:spcAft>
              <a:defRPr/>
            </a:pPr>
            <a:r>
              <a:rPr lang="en-GB" dirty="0">
                <a:latin typeface="+mn-lt"/>
                <a:cs typeface="+mn-cs"/>
              </a:rPr>
              <a:t>Management activities to annotate (produce metadata), scrub data and maintain research data (including software code, where it is necessary for interpreting the data itself) for initial use and later re-use.</a:t>
            </a:r>
          </a:p>
        </p:txBody>
      </p:sp>
      <p:sp>
        <p:nvSpPr>
          <p:cNvPr id="46083" name="TextBox 4"/>
          <p:cNvSpPr txBox="1">
            <a:spLocks noChangeArrowheads="1"/>
          </p:cNvSpPr>
          <p:nvPr/>
        </p:nvSpPr>
        <p:spPr bwMode="auto">
          <a:xfrm>
            <a:off x="5484813" y="2492375"/>
            <a:ext cx="32400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r>
              <a:rPr lang="en-GB" altLang="fr-FR">
                <a:latin typeface="Calibri" pitchFamily="34" charset="0"/>
              </a:rPr>
              <a:t>Determine curation requirements</a:t>
            </a:r>
          </a:p>
        </p:txBody>
      </p:sp>
      <p:pic>
        <p:nvPicPr>
          <p:cNvPr id="46084" name="Picture 2" descr="http://www.dcc.ac.uk/webfm_send/1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205038"/>
            <a:ext cx="4371975"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1"/>
          <p:cNvSpPr>
            <a:spLocks noChangeArrowheads="1"/>
          </p:cNvSpPr>
          <p:nvPr/>
        </p:nvSpPr>
        <p:spPr bwMode="auto">
          <a:xfrm>
            <a:off x="179388" y="6142038"/>
            <a:ext cx="58150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r>
              <a:rPr lang="en-GB" altLang="fr-FR" sz="1200">
                <a:latin typeface="Calibri" pitchFamily="34" charset="0"/>
              </a:rPr>
              <a:t>http://www.dcc.ac.uk/resources/developing-rdm-services</a:t>
            </a:r>
          </a:p>
        </p:txBody>
      </p:sp>
    </p:spTree>
    <p:extLst>
      <p:ext uri="{BB962C8B-B14F-4D97-AF65-F5344CB8AC3E}">
        <p14:creationId xmlns:p14="http://schemas.microsoft.com/office/powerpoint/2010/main" val="1705800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825" y="260350"/>
            <a:ext cx="7489825" cy="923925"/>
          </a:xfrm>
          <a:prstGeom prst="rect">
            <a:avLst/>
          </a:prstGeom>
          <a:solidFill>
            <a:schemeClr val="accent5">
              <a:lumMod val="20000"/>
              <a:lumOff val="80000"/>
            </a:schemeClr>
          </a:solidFill>
        </p:spPr>
        <p:txBody>
          <a:bodyPr>
            <a:spAutoFit/>
          </a:bodyPr>
          <a:lstStyle/>
          <a:p>
            <a:pPr defTabSz="914400" fontAlgn="auto">
              <a:spcBef>
                <a:spcPts val="0"/>
              </a:spcBef>
              <a:spcAft>
                <a:spcPts val="0"/>
              </a:spcAft>
              <a:defRPr/>
            </a:pPr>
            <a:r>
              <a:rPr lang="en-GB" b="1" dirty="0">
                <a:latin typeface="+mn-lt"/>
                <a:cs typeface="+mn-cs"/>
              </a:rPr>
              <a:t>#11 visualization</a:t>
            </a:r>
          </a:p>
          <a:p>
            <a:pPr defTabSz="914400" fontAlgn="auto">
              <a:spcBef>
                <a:spcPts val="0"/>
              </a:spcBef>
              <a:spcAft>
                <a:spcPts val="0"/>
              </a:spcAft>
              <a:defRPr/>
            </a:pPr>
            <a:r>
              <a:rPr lang="en-GB" dirty="0">
                <a:latin typeface="+mn-lt"/>
                <a:cs typeface="+mn-cs"/>
              </a:rPr>
              <a:t>Preparation, creation and/or presentation of the published work, specifically visualization/data presentation.</a:t>
            </a:r>
          </a:p>
        </p:txBody>
      </p:sp>
      <p:sp>
        <p:nvSpPr>
          <p:cNvPr id="48131" name="TextBox 4"/>
          <p:cNvSpPr txBox="1">
            <a:spLocks noChangeArrowheads="1"/>
          </p:cNvSpPr>
          <p:nvPr/>
        </p:nvSpPr>
        <p:spPr bwMode="auto">
          <a:xfrm>
            <a:off x="265113" y="3030538"/>
            <a:ext cx="2663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r>
              <a:rPr lang="en-GB" altLang="fr-FR">
                <a:latin typeface="Calibri" pitchFamily="34" charset="0"/>
              </a:rPr>
              <a:t>Data models and visualisations</a:t>
            </a:r>
          </a:p>
        </p:txBody>
      </p:sp>
      <p:pic>
        <p:nvPicPr>
          <p:cNvPr id="481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2588" y="1125538"/>
            <a:ext cx="6184900"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2"/>
          <p:cNvSpPr>
            <a:spLocks noChangeArrowheads="1"/>
          </p:cNvSpPr>
          <p:nvPr/>
        </p:nvSpPr>
        <p:spPr bwMode="auto">
          <a:xfrm>
            <a:off x="2465388" y="6118225"/>
            <a:ext cx="66786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r>
              <a:rPr lang="en-GB" altLang="fr-FR" sz="1200">
                <a:latin typeface="Calibri" pitchFamily="34" charset="0"/>
              </a:rPr>
              <a:t>http://spatialinformationdesignlab.org/project_sites/library/catalog.html</a:t>
            </a:r>
          </a:p>
        </p:txBody>
      </p:sp>
    </p:spTree>
    <p:extLst>
      <p:ext uri="{BB962C8B-B14F-4D97-AF65-F5344CB8AC3E}">
        <p14:creationId xmlns:p14="http://schemas.microsoft.com/office/powerpoint/2010/main" val="2138940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825" y="260350"/>
            <a:ext cx="8353425" cy="923925"/>
          </a:xfrm>
          <a:prstGeom prst="rect">
            <a:avLst/>
          </a:prstGeom>
          <a:solidFill>
            <a:schemeClr val="accent5">
              <a:lumMod val="20000"/>
              <a:lumOff val="80000"/>
            </a:schemeClr>
          </a:solidFill>
        </p:spPr>
        <p:txBody>
          <a:bodyPr>
            <a:spAutoFit/>
          </a:bodyPr>
          <a:lstStyle/>
          <a:p>
            <a:pPr defTabSz="914400" fontAlgn="auto">
              <a:spcBef>
                <a:spcPts val="0"/>
              </a:spcBef>
              <a:spcAft>
                <a:spcPts val="0"/>
              </a:spcAft>
              <a:defRPr/>
            </a:pPr>
            <a:r>
              <a:rPr lang="en-GB" b="1" dirty="0">
                <a:latin typeface="+mn-lt"/>
                <a:cs typeface="+mn-cs"/>
              </a:rPr>
              <a:t>#12 supervision</a:t>
            </a:r>
          </a:p>
          <a:p>
            <a:pPr defTabSz="914400" fontAlgn="auto">
              <a:spcBef>
                <a:spcPts val="0"/>
              </a:spcBef>
              <a:spcAft>
                <a:spcPts val="0"/>
              </a:spcAft>
              <a:defRPr/>
            </a:pPr>
            <a:r>
              <a:rPr lang="en-GB" dirty="0">
                <a:latin typeface="+mn-lt"/>
                <a:cs typeface="+mn-cs"/>
              </a:rPr>
              <a:t>Oversight and leadership responsibility for the research activity planning and execution, including mentorship external to the core team.</a:t>
            </a:r>
          </a:p>
        </p:txBody>
      </p:sp>
      <p:sp>
        <p:nvSpPr>
          <p:cNvPr id="49155" name="TextBox 4"/>
          <p:cNvSpPr txBox="1">
            <a:spLocks noChangeArrowheads="1"/>
          </p:cNvSpPr>
          <p:nvPr/>
        </p:nvSpPr>
        <p:spPr bwMode="auto">
          <a:xfrm>
            <a:off x="5580063" y="2276475"/>
            <a:ext cx="2689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r>
              <a:rPr lang="en-GB" altLang="fr-FR">
                <a:latin typeface="Calibri" pitchFamily="34" charset="0"/>
              </a:rPr>
              <a:t>Training, supervising and advising other researchers</a:t>
            </a:r>
          </a:p>
        </p:txBody>
      </p:sp>
      <p:sp>
        <p:nvSpPr>
          <p:cNvPr id="49156" name="AutoShape 2" descr="http://www.researchinfonet.org/wp-content/themes/bd-twentyeleven/images/informall-logo.sv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endParaRPr lang="en-GB" altLang="fr-FR">
              <a:latin typeface="Calibri" pitchFamily="34" charset="0"/>
            </a:endParaRPr>
          </a:p>
        </p:txBody>
      </p:sp>
      <p:sp>
        <p:nvSpPr>
          <p:cNvPr id="49157" name="AutoShape 4" descr="http://www.researchinfonet.org/wp-content/themes/bd-twentyeleven/images/informall-logo.sv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endParaRPr lang="en-GB" altLang="fr-FR">
              <a:latin typeface="Calibri" pitchFamily="34" charset="0"/>
            </a:endParaRPr>
          </a:p>
        </p:txBody>
      </p:sp>
      <p:sp>
        <p:nvSpPr>
          <p:cNvPr id="49158" name="TextBox 5"/>
          <p:cNvSpPr txBox="1">
            <a:spLocks noChangeArrowheads="1"/>
          </p:cNvSpPr>
          <p:nvPr/>
        </p:nvSpPr>
        <p:spPr bwMode="auto">
          <a:xfrm>
            <a:off x="1619250" y="3068638"/>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endParaRPr lang="en-GB" altLang="fr-FR">
              <a:latin typeface="Calibri" pitchFamily="34" charset="0"/>
            </a:endParaRPr>
          </a:p>
        </p:txBody>
      </p:sp>
      <p:pic>
        <p:nvPicPr>
          <p:cNvPr id="4915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4718050"/>
            <a:ext cx="35433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Rectangle 7"/>
          <p:cNvSpPr>
            <a:spLocks noChangeArrowheads="1"/>
          </p:cNvSpPr>
          <p:nvPr/>
        </p:nvSpPr>
        <p:spPr bwMode="auto">
          <a:xfrm>
            <a:off x="4716463" y="6021388"/>
            <a:ext cx="300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GB" altLang="fr-FR" sz="1200">
                <a:latin typeface="Calibri" pitchFamily="34" charset="0"/>
              </a:rPr>
              <a:t>http://www.researchinfonet.org/infolit/ridls/</a:t>
            </a:r>
          </a:p>
        </p:txBody>
      </p:sp>
      <p:pic>
        <p:nvPicPr>
          <p:cNvPr id="4916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475" y="1816100"/>
            <a:ext cx="4438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Rectangle 9"/>
          <p:cNvSpPr>
            <a:spLocks noChangeArrowheads="1"/>
          </p:cNvSpPr>
          <p:nvPr/>
        </p:nvSpPr>
        <p:spPr bwMode="auto">
          <a:xfrm>
            <a:off x="1606550" y="4006850"/>
            <a:ext cx="2419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GB" altLang="fr-FR" sz="1200">
                <a:latin typeface="Calibri" pitchFamily="34" charset="0"/>
              </a:rPr>
              <a:t>https://www.fosteropenscience.eu/</a:t>
            </a:r>
          </a:p>
        </p:txBody>
      </p:sp>
    </p:spTree>
    <p:extLst>
      <p:ext uri="{BB962C8B-B14F-4D97-AF65-F5344CB8AC3E}">
        <p14:creationId xmlns:p14="http://schemas.microsoft.com/office/powerpoint/2010/main" val="2495349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838" y="260350"/>
            <a:ext cx="8424862" cy="923925"/>
          </a:xfrm>
          <a:prstGeom prst="rect">
            <a:avLst/>
          </a:prstGeom>
          <a:solidFill>
            <a:schemeClr val="accent5">
              <a:lumMod val="20000"/>
              <a:lumOff val="80000"/>
            </a:schemeClr>
          </a:solidFill>
        </p:spPr>
        <p:txBody>
          <a:bodyPr>
            <a:spAutoFit/>
          </a:bodyPr>
          <a:lstStyle/>
          <a:p>
            <a:pPr defTabSz="914400" fontAlgn="auto">
              <a:spcBef>
                <a:spcPts val="0"/>
              </a:spcBef>
              <a:spcAft>
                <a:spcPts val="0"/>
              </a:spcAft>
              <a:defRPr/>
            </a:pPr>
            <a:r>
              <a:rPr lang="en-GB" b="1" dirty="0">
                <a:latin typeface="+mn-lt"/>
                <a:cs typeface="+mn-cs"/>
              </a:rPr>
              <a:t>#13 project administration</a:t>
            </a:r>
          </a:p>
          <a:p>
            <a:pPr defTabSz="914400" fontAlgn="auto">
              <a:spcBef>
                <a:spcPts val="0"/>
              </a:spcBef>
              <a:spcAft>
                <a:spcPts val="0"/>
              </a:spcAft>
              <a:defRPr/>
            </a:pPr>
            <a:r>
              <a:rPr lang="en-GB" dirty="0">
                <a:latin typeface="+mn-lt"/>
                <a:cs typeface="+mn-cs"/>
              </a:rPr>
              <a:t>Management and coordination responsibility for the research activity planning and execution.</a:t>
            </a:r>
          </a:p>
        </p:txBody>
      </p:sp>
      <p:sp>
        <p:nvSpPr>
          <p:cNvPr id="50179" name="TextBox 4"/>
          <p:cNvSpPr txBox="1">
            <a:spLocks noChangeArrowheads="1"/>
          </p:cNvSpPr>
          <p:nvPr/>
        </p:nvSpPr>
        <p:spPr bwMode="auto">
          <a:xfrm>
            <a:off x="395288" y="1700213"/>
            <a:ext cx="280828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r>
              <a:rPr lang="en-GB" altLang="fr-FR">
                <a:latin typeface="Calibri" pitchFamily="34" charset="0"/>
              </a:rPr>
              <a:t>Understanding institutional and funding body requirements  </a:t>
            </a:r>
          </a:p>
        </p:txBody>
      </p:sp>
      <p:pic>
        <p:nvPicPr>
          <p:cNvPr id="5018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2338" y="1338263"/>
            <a:ext cx="3732212"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5463" y="2568575"/>
            <a:ext cx="39274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7"/>
          <p:cNvSpPr>
            <a:spLocks noChangeArrowheads="1"/>
          </p:cNvSpPr>
          <p:nvPr/>
        </p:nvSpPr>
        <p:spPr bwMode="auto">
          <a:xfrm>
            <a:off x="5626100" y="4460875"/>
            <a:ext cx="1835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GB" altLang="fr-FR" sz="1000">
                <a:latin typeface="Calibri" pitchFamily="34" charset="0"/>
              </a:rPr>
              <a:t>https://www.researchfish.com/</a:t>
            </a:r>
          </a:p>
        </p:txBody>
      </p:sp>
      <p:sp>
        <p:nvSpPr>
          <p:cNvPr id="50183" name="Rectangle 8"/>
          <p:cNvSpPr>
            <a:spLocks noChangeArrowheads="1"/>
          </p:cNvSpPr>
          <p:nvPr/>
        </p:nvSpPr>
        <p:spPr bwMode="auto">
          <a:xfrm>
            <a:off x="7466013" y="3467100"/>
            <a:ext cx="1298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GB" altLang="fr-FR" sz="1000">
                <a:latin typeface="Calibri" pitchFamily="34" charset="0"/>
              </a:rPr>
              <a:t>http://gtr.rcuk.ac.uk/</a:t>
            </a:r>
          </a:p>
        </p:txBody>
      </p:sp>
      <p:pic>
        <p:nvPicPr>
          <p:cNvPr id="50184"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950" y="4460875"/>
            <a:ext cx="5195888"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Rectangle 10"/>
          <p:cNvSpPr>
            <a:spLocks noChangeArrowheads="1"/>
          </p:cNvSpPr>
          <p:nvPr/>
        </p:nvSpPr>
        <p:spPr bwMode="auto">
          <a:xfrm>
            <a:off x="223838" y="6318250"/>
            <a:ext cx="49228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GB" altLang="fr-FR" sz="1000">
                <a:latin typeface="Calibri" pitchFamily="34" charset="0"/>
              </a:rPr>
              <a:t>https://www.uct.ac.za/downloads/uct.ac.za/about/policies/UCTresearchconductpolicy.pdf</a:t>
            </a:r>
          </a:p>
        </p:txBody>
      </p:sp>
    </p:spTree>
    <p:extLst>
      <p:ext uri="{BB962C8B-B14F-4D97-AF65-F5344CB8AC3E}">
        <p14:creationId xmlns:p14="http://schemas.microsoft.com/office/powerpoint/2010/main" val="2157206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850" y="404813"/>
            <a:ext cx="8424863" cy="646112"/>
          </a:xfrm>
          <a:prstGeom prst="rect">
            <a:avLst/>
          </a:prstGeom>
          <a:solidFill>
            <a:schemeClr val="accent5">
              <a:lumMod val="20000"/>
              <a:lumOff val="80000"/>
            </a:schemeClr>
          </a:solidFill>
        </p:spPr>
        <p:txBody>
          <a:bodyPr>
            <a:spAutoFit/>
          </a:bodyPr>
          <a:lstStyle/>
          <a:p>
            <a:pPr defTabSz="914400" fontAlgn="auto">
              <a:spcBef>
                <a:spcPts val="0"/>
              </a:spcBef>
              <a:spcAft>
                <a:spcPts val="0"/>
              </a:spcAft>
              <a:defRPr/>
            </a:pPr>
            <a:r>
              <a:rPr lang="en-GB" b="1" dirty="0">
                <a:latin typeface="+mn-lt"/>
                <a:cs typeface="+mn-cs"/>
              </a:rPr>
              <a:t>#14 funding acquisition</a:t>
            </a:r>
          </a:p>
          <a:p>
            <a:pPr defTabSz="914400" fontAlgn="auto">
              <a:spcBef>
                <a:spcPts val="0"/>
              </a:spcBef>
              <a:spcAft>
                <a:spcPts val="0"/>
              </a:spcAft>
              <a:defRPr/>
            </a:pPr>
            <a:r>
              <a:rPr lang="en-GB" dirty="0">
                <a:latin typeface="+mn-lt"/>
                <a:cs typeface="+mn-cs"/>
              </a:rPr>
              <a:t>Acquisition of the financial support for the project leading to this publication.</a:t>
            </a:r>
          </a:p>
        </p:txBody>
      </p:sp>
      <p:sp>
        <p:nvSpPr>
          <p:cNvPr id="51203" name="TextBox 4"/>
          <p:cNvSpPr txBox="1">
            <a:spLocks noChangeArrowheads="1"/>
          </p:cNvSpPr>
          <p:nvPr/>
        </p:nvSpPr>
        <p:spPr bwMode="auto">
          <a:xfrm>
            <a:off x="468313" y="1563688"/>
            <a:ext cx="34655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r>
              <a:rPr lang="en-GB" altLang="fr-FR">
                <a:latin typeface="Calibri" pitchFamily="34" charset="0"/>
              </a:rPr>
              <a:t>Aware of funding body mandates relating to RDM and data sharing and related costs</a:t>
            </a:r>
          </a:p>
        </p:txBody>
      </p:sp>
      <p:pic>
        <p:nvPicPr>
          <p:cNvPr id="5120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6575" y="1563688"/>
            <a:ext cx="4402138"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5"/>
          <p:cNvSpPr>
            <a:spLocks noChangeArrowheads="1"/>
          </p:cNvSpPr>
          <p:nvPr/>
        </p:nvSpPr>
        <p:spPr bwMode="auto">
          <a:xfrm>
            <a:off x="4716463" y="4581525"/>
            <a:ext cx="353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GB" altLang="fr-FR">
                <a:latin typeface="Calibri" pitchFamily="34" charset="0"/>
                <a:hlinkClick r:id="rId4"/>
              </a:rPr>
              <a:t>http://www.curationexchange.org/</a:t>
            </a:r>
            <a:r>
              <a:rPr lang="en-GB" altLang="fr-FR">
                <a:latin typeface="Calibri" pitchFamily="34" charset="0"/>
              </a:rPr>
              <a:t> </a:t>
            </a:r>
          </a:p>
        </p:txBody>
      </p:sp>
      <p:pic>
        <p:nvPicPr>
          <p:cNvPr id="5120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357563"/>
            <a:ext cx="446405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Box 4"/>
          <p:cNvSpPr txBox="1">
            <a:spLocks noChangeArrowheads="1"/>
          </p:cNvSpPr>
          <p:nvPr/>
        </p:nvSpPr>
        <p:spPr bwMode="auto">
          <a:xfrm>
            <a:off x="2771775" y="6092825"/>
            <a:ext cx="14446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pitchFamily="34" charset="0"/>
              <a:buChar char="•"/>
              <a:defRPr sz="2400">
                <a:solidFill>
                  <a:srgbClr val="808080"/>
                </a:solidFill>
                <a:latin typeface="Trebuchet MS" pitchFamily="34" charset="0"/>
                <a:ea typeface="Trebuchet MS" pitchFamily="34" charset="0"/>
                <a:cs typeface="Trebuchet MS" pitchFamily="34" charset="0"/>
              </a:defRPr>
            </a:lvl1pPr>
            <a:lvl2pPr marL="742950" indent="-285750" eaLnBrk="0" hangingPunct="0">
              <a:spcBef>
                <a:spcPct val="20000"/>
              </a:spcBef>
              <a:buClr>
                <a:schemeClr val="accent1"/>
              </a:buClr>
              <a:buSzPct val="85000"/>
              <a:buFont typeface="Arial" pitchFamily="34" charset="0"/>
              <a:buChar char="•"/>
              <a:defRPr sz="2000">
                <a:solidFill>
                  <a:srgbClr val="808080"/>
                </a:solidFill>
                <a:latin typeface="Trebuchet MS" pitchFamily="34" charset="0"/>
                <a:ea typeface="Trebuchet MS" pitchFamily="34" charset="0"/>
                <a:cs typeface="Trebuchet MS" pitchFamily="34" charset="0"/>
              </a:defRPr>
            </a:lvl2pPr>
            <a:lvl3pPr marL="1143000" indent="-228600" eaLnBrk="0" hangingPunct="0">
              <a:spcBef>
                <a:spcPct val="20000"/>
              </a:spcBef>
              <a:buClr>
                <a:schemeClr val="accent1"/>
              </a:buClr>
              <a:buSzPct val="90000"/>
              <a:buFont typeface="Arial" pitchFamily="34" charset="0"/>
              <a:buChar char="•"/>
              <a:defRPr>
                <a:solidFill>
                  <a:srgbClr val="808080"/>
                </a:solidFill>
                <a:latin typeface="Trebuchet MS" pitchFamily="34" charset="0"/>
                <a:ea typeface="Trebuchet MS" pitchFamily="34" charset="0"/>
                <a:cs typeface="Trebuchet MS" pitchFamily="34" charset="0"/>
              </a:defRPr>
            </a:lvl3pPr>
            <a:lvl4pPr marL="1600200" indent="-228600" eaLnBrk="0" hangingPunct="0">
              <a:spcBef>
                <a:spcPct val="20000"/>
              </a:spcBef>
              <a:buClr>
                <a:schemeClr val="accent1"/>
              </a:buClr>
              <a:buFont typeface="Arial" pitchFamily="34" charset="0"/>
              <a:buChar char="•"/>
              <a:defRPr sz="1600">
                <a:solidFill>
                  <a:srgbClr val="808080"/>
                </a:solidFill>
                <a:latin typeface="Trebuchet MS" pitchFamily="34" charset="0"/>
                <a:ea typeface="Trebuchet MS" pitchFamily="34" charset="0"/>
                <a:cs typeface="Trebuchet MS" pitchFamily="34" charset="0"/>
              </a:defRPr>
            </a:lvl4pPr>
            <a:lvl5pPr marL="2057400" indent="-228600" eaLnBrk="0" hangingPunct="0">
              <a:spcBef>
                <a:spcPct val="20000"/>
              </a:spcBef>
              <a:buClr>
                <a:schemeClr val="accent1"/>
              </a:buClr>
              <a:buSzPct val="100000"/>
              <a:buFont typeface="Arial" pitchFamily="34" charset="0"/>
              <a:buChar char="•"/>
              <a:defRPr sz="1400">
                <a:solidFill>
                  <a:srgbClr val="808080"/>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rgbClr val="808080"/>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rgbClr val="808080"/>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rgbClr val="808080"/>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rgbClr val="808080"/>
                </a:solidFill>
                <a:latin typeface="Trebuchet MS" pitchFamily="34" charset="0"/>
                <a:ea typeface="Trebuchet MS" pitchFamily="34" charset="0"/>
                <a:cs typeface="Trebuchet MS" pitchFamily="34" charset="0"/>
              </a:defRPr>
            </a:lvl9pPr>
          </a:lstStyle>
          <a:p>
            <a:pPr defTabSz="914400" eaLnBrk="1" hangingPunct="1">
              <a:spcBef>
                <a:spcPct val="0"/>
              </a:spcBef>
              <a:buFontTx/>
              <a:buNone/>
            </a:pPr>
            <a:r>
              <a:rPr lang="en-GB" altLang="en-US" sz="900">
                <a:latin typeface="Arial" pitchFamily="34" charset="0"/>
                <a:cs typeface="Arial" pitchFamily="34" charset="0"/>
              </a:rPr>
              <a:t>http://www.ref.ac.uk/</a:t>
            </a:r>
          </a:p>
        </p:txBody>
      </p:sp>
    </p:spTree>
    <p:extLst>
      <p:ext uri="{BB962C8B-B14F-4D97-AF65-F5344CB8AC3E}">
        <p14:creationId xmlns:p14="http://schemas.microsoft.com/office/powerpoint/2010/main" val="3846369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824" y="188913"/>
            <a:ext cx="8222615" cy="923330"/>
          </a:xfrm>
          <a:prstGeom prst="rect">
            <a:avLst/>
          </a:prstGeom>
          <a:solidFill>
            <a:schemeClr val="accent5">
              <a:lumMod val="20000"/>
              <a:lumOff val="80000"/>
            </a:schemeClr>
          </a:solidFill>
        </p:spPr>
        <p:txBody>
          <a:bodyPr wrap="square">
            <a:spAutoFit/>
          </a:bodyPr>
          <a:lstStyle/>
          <a:p>
            <a:pPr defTabSz="914400" fontAlgn="auto">
              <a:spcBef>
                <a:spcPts val="0"/>
              </a:spcBef>
              <a:spcAft>
                <a:spcPts val="0"/>
              </a:spcAft>
              <a:defRPr/>
            </a:pPr>
            <a:r>
              <a:rPr lang="en-GB" b="1" dirty="0">
                <a:latin typeface="+mn-lt"/>
                <a:cs typeface="+mn-cs"/>
              </a:rPr>
              <a:t>#7 resources</a:t>
            </a:r>
          </a:p>
          <a:p>
            <a:pPr defTabSz="914400" fontAlgn="auto">
              <a:spcBef>
                <a:spcPts val="0"/>
              </a:spcBef>
              <a:spcAft>
                <a:spcPts val="0"/>
              </a:spcAft>
              <a:defRPr/>
            </a:pPr>
            <a:r>
              <a:rPr lang="en-GB" dirty="0">
                <a:latin typeface="+mn-lt"/>
                <a:cs typeface="+mn-cs"/>
              </a:rPr>
              <a:t>Provision of study materials, reagents, materials, patients, laboratory samples, animals, instrumentation, computing resources, or other analysis tools.</a:t>
            </a:r>
          </a:p>
        </p:txBody>
      </p:sp>
      <p:sp>
        <p:nvSpPr>
          <p:cNvPr id="45059" name="TextBox 4"/>
          <p:cNvSpPr txBox="1">
            <a:spLocks noChangeArrowheads="1"/>
          </p:cNvSpPr>
          <p:nvPr/>
        </p:nvSpPr>
        <p:spPr bwMode="auto">
          <a:xfrm>
            <a:off x="234950" y="2565400"/>
            <a:ext cx="29956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r>
              <a:rPr lang="en-GB" altLang="fr-FR">
                <a:latin typeface="Calibri" pitchFamily="34" charset="0"/>
              </a:rPr>
              <a:t>Documenting research methods and processes</a:t>
            </a:r>
          </a:p>
        </p:txBody>
      </p:sp>
      <p:pic>
        <p:nvPicPr>
          <p:cNvPr id="450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1484313"/>
            <a:ext cx="51816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2"/>
          <p:cNvSpPr>
            <a:spLocks noChangeArrowheads="1"/>
          </p:cNvSpPr>
          <p:nvPr/>
        </p:nvSpPr>
        <p:spPr bwMode="auto">
          <a:xfrm>
            <a:off x="4787900" y="5373688"/>
            <a:ext cx="2957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GB" altLang="fr-FR">
                <a:latin typeface="Calibri" pitchFamily="34" charset="0"/>
              </a:rPr>
              <a:t>http://equipment.data.ac.uk/</a:t>
            </a:r>
          </a:p>
        </p:txBody>
      </p:sp>
    </p:spTree>
    <p:extLst>
      <p:ext uri="{BB962C8B-B14F-4D97-AF65-F5344CB8AC3E}">
        <p14:creationId xmlns:p14="http://schemas.microsoft.com/office/powerpoint/2010/main" val="825123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4"/>
          <p:cNvSpPr txBox="1">
            <a:spLocks noChangeArrowheads="1"/>
          </p:cNvSpPr>
          <p:nvPr/>
        </p:nvSpPr>
        <p:spPr bwMode="auto">
          <a:xfrm>
            <a:off x="4683125" y="2751138"/>
            <a:ext cx="3552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r>
              <a:rPr lang="en-GB" altLang="fr-FR">
                <a:latin typeface="Calibri" pitchFamily="34" charset="0"/>
              </a:rPr>
              <a:t>Publishing</a:t>
            </a:r>
          </a:p>
        </p:txBody>
      </p:sp>
      <p:pic>
        <p:nvPicPr>
          <p:cNvPr id="47107" name="Picture 2" descr="http://upload.wikimedia.org/wikipedia/commons/thumb/2/25/Open_Access_logo_PLoS_white.svg/150px-Open_Access_logo_PLoS_whit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522538"/>
            <a:ext cx="804863"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77813" y="196850"/>
            <a:ext cx="8280400" cy="2308225"/>
          </a:xfrm>
          <a:prstGeom prst="rect">
            <a:avLst/>
          </a:prstGeom>
          <a:solidFill>
            <a:schemeClr val="accent5">
              <a:lumMod val="20000"/>
              <a:lumOff val="80000"/>
            </a:schemeClr>
          </a:solidFill>
        </p:spPr>
        <p:txBody>
          <a:bodyPr>
            <a:spAutoFit/>
          </a:bodyPr>
          <a:lstStyle/>
          <a:p>
            <a:pPr defTabSz="914400" fontAlgn="auto">
              <a:spcBef>
                <a:spcPts val="0"/>
              </a:spcBef>
              <a:spcAft>
                <a:spcPts val="0"/>
              </a:spcAft>
              <a:defRPr/>
            </a:pPr>
            <a:r>
              <a:rPr lang="en-GB" b="1" dirty="0">
                <a:latin typeface="+mn-lt"/>
                <a:cs typeface="+mn-cs"/>
              </a:rPr>
              <a:t>#9-10  writing – original draft; review and editing, </a:t>
            </a:r>
          </a:p>
          <a:p>
            <a:pPr defTabSz="914400" fontAlgn="auto">
              <a:spcBef>
                <a:spcPts val="0"/>
              </a:spcBef>
              <a:spcAft>
                <a:spcPts val="0"/>
              </a:spcAft>
              <a:defRPr/>
            </a:pPr>
            <a:r>
              <a:rPr lang="en-GB" dirty="0">
                <a:latin typeface="+mn-lt"/>
                <a:cs typeface="+mn-cs"/>
              </a:rPr>
              <a:t>Preparation, creation and/or presentation of the published work, specifically writing the initial draft (including substantive translation).</a:t>
            </a:r>
          </a:p>
          <a:p>
            <a:pPr defTabSz="914400" fontAlgn="auto">
              <a:spcBef>
                <a:spcPts val="0"/>
              </a:spcBef>
              <a:spcAft>
                <a:spcPts val="0"/>
              </a:spcAft>
              <a:defRPr/>
            </a:pPr>
            <a:endParaRPr lang="en-GB" dirty="0">
              <a:latin typeface="+mn-lt"/>
              <a:cs typeface="+mn-cs"/>
            </a:endParaRPr>
          </a:p>
          <a:p>
            <a:pPr defTabSz="914400" fontAlgn="auto">
              <a:spcBef>
                <a:spcPts val="0"/>
              </a:spcBef>
              <a:spcAft>
                <a:spcPts val="0"/>
              </a:spcAft>
              <a:defRPr/>
            </a:pPr>
            <a:r>
              <a:rPr lang="en-GB" dirty="0">
                <a:latin typeface="+mn-lt"/>
                <a:cs typeface="+mn-cs"/>
              </a:rPr>
              <a:t>Preparation, creation and/or presentation of the published work by those from the original research group, specifically critical review, commentary or revision – including pre- or post-publication stages.</a:t>
            </a:r>
          </a:p>
          <a:p>
            <a:pPr defTabSz="914400" fontAlgn="auto">
              <a:spcBef>
                <a:spcPts val="0"/>
              </a:spcBef>
              <a:spcAft>
                <a:spcPts val="0"/>
              </a:spcAft>
              <a:defRPr/>
            </a:pPr>
            <a:endParaRPr lang="en-GB" dirty="0">
              <a:latin typeface="+mn-lt"/>
              <a:cs typeface="+mn-cs"/>
            </a:endParaRPr>
          </a:p>
        </p:txBody>
      </p:sp>
      <p:pic>
        <p:nvPicPr>
          <p:cNvPr id="47109" name="Picture 4"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5" y="5697538"/>
            <a:ext cx="315436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2"/>
          <p:cNvSpPr>
            <a:spLocks noChangeArrowheads="1"/>
          </p:cNvSpPr>
          <p:nvPr/>
        </p:nvSpPr>
        <p:spPr bwMode="auto">
          <a:xfrm>
            <a:off x="1547813" y="6337300"/>
            <a:ext cx="18367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GB" altLang="fr-FR" sz="1200">
                <a:latin typeface="Calibri" pitchFamily="34" charset="0"/>
              </a:rPr>
              <a:t>https://www.datacite.org/</a:t>
            </a:r>
          </a:p>
        </p:txBody>
      </p:sp>
      <p:pic>
        <p:nvPicPr>
          <p:cNvPr id="47111"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7900" y="3789363"/>
            <a:ext cx="40259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Box 4"/>
          <p:cNvSpPr txBox="1">
            <a:spLocks noChangeArrowheads="1"/>
          </p:cNvSpPr>
          <p:nvPr/>
        </p:nvSpPr>
        <p:spPr bwMode="auto">
          <a:xfrm>
            <a:off x="5940425" y="6180138"/>
            <a:ext cx="16779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GB" altLang="en-US" sz="1100"/>
              <a:t>http://www.metajnl.com/</a:t>
            </a:r>
          </a:p>
        </p:txBody>
      </p:sp>
      <p:pic>
        <p:nvPicPr>
          <p:cNvPr id="47113"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288" y="2636838"/>
            <a:ext cx="28606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TextBox 6"/>
          <p:cNvSpPr txBox="1">
            <a:spLocks noChangeArrowheads="1"/>
          </p:cNvSpPr>
          <p:nvPr/>
        </p:nvSpPr>
        <p:spPr bwMode="auto">
          <a:xfrm>
            <a:off x="684213" y="4581525"/>
            <a:ext cx="11112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GB" altLang="en-US" sz="1100"/>
              <a:t>http://orcid.org/</a:t>
            </a:r>
          </a:p>
        </p:txBody>
      </p:sp>
      <p:pic>
        <p:nvPicPr>
          <p:cNvPr id="47115" name="Picture 2" descr="https://www.force11.org/sites/default/files/images/Data%20Citation%20Logo%20-%20small(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0338" y="4076700"/>
            <a:ext cx="1871662"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6" name="TextBox 4"/>
          <p:cNvSpPr txBox="1">
            <a:spLocks noChangeArrowheads="1"/>
          </p:cNvSpPr>
          <p:nvPr/>
        </p:nvSpPr>
        <p:spPr bwMode="auto">
          <a:xfrm>
            <a:off x="2268538" y="5300663"/>
            <a:ext cx="24003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pitchFamily="34" charset="0"/>
              <a:buChar char="•"/>
              <a:defRPr sz="2400">
                <a:solidFill>
                  <a:srgbClr val="808080"/>
                </a:solidFill>
                <a:latin typeface="Trebuchet MS" pitchFamily="34" charset="0"/>
                <a:ea typeface="Trebuchet MS" pitchFamily="34" charset="0"/>
                <a:cs typeface="Trebuchet MS" pitchFamily="34" charset="0"/>
              </a:defRPr>
            </a:lvl1pPr>
            <a:lvl2pPr marL="742950" indent="-285750" eaLnBrk="0" hangingPunct="0">
              <a:spcBef>
                <a:spcPct val="20000"/>
              </a:spcBef>
              <a:buClr>
                <a:schemeClr val="accent1"/>
              </a:buClr>
              <a:buSzPct val="85000"/>
              <a:buFont typeface="Arial" pitchFamily="34" charset="0"/>
              <a:buChar char="•"/>
              <a:defRPr sz="2000">
                <a:solidFill>
                  <a:srgbClr val="808080"/>
                </a:solidFill>
                <a:latin typeface="Trebuchet MS" pitchFamily="34" charset="0"/>
                <a:ea typeface="Trebuchet MS" pitchFamily="34" charset="0"/>
                <a:cs typeface="Trebuchet MS" pitchFamily="34" charset="0"/>
              </a:defRPr>
            </a:lvl2pPr>
            <a:lvl3pPr marL="1143000" indent="-228600" eaLnBrk="0" hangingPunct="0">
              <a:spcBef>
                <a:spcPct val="20000"/>
              </a:spcBef>
              <a:buClr>
                <a:schemeClr val="accent1"/>
              </a:buClr>
              <a:buSzPct val="90000"/>
              <a:buFont typeface="Arial" pitchFamily="34" charset="0"/>
              <a:buChar char="•"/>
              <a:defRPr>
                <a:solidFill>
                  <a:srgbClr val="808080"/>
                </a:solidFill>
                <a:latin typeface="Trebuchet MS" pitchFamily="34" charset="0"/>
                <a:ea typeface="Trebuchet MS" pitchFamily="34" charset="0"/>
                <a:cs typeface="Trebuchet MS" pitchFamily="34" charset="0"/>
              </a:defRPr>
            </a:lvl3pPr>
            <a:lvl4pPr marL="1600200" indent="-228600" eaLnBrk="0" hangingPunct="0">
              <a:spcBef>
                <a:spcPct val="20000"/>
              </a:spcBef>
              <a:buClr>
                <a:schemeClr val="accent1"/>
              </a:buClr>
              <a:buFont typeface="Arial" pitchFamily="34" charset="0"/>
              <a:buChar char="•"/>
              <a:defRPr sz="1600">
                <a:solidFill>
                  <a:srgbClr val="808080"/>
                </a:solidFill>
                <a:latin typeface="Trebuchet MS" pitchFamily="34" charset="0"/>
                <a:ea typeface="Trebuchet MS" pitchFamily="34" charset="0"/>
                <a:cs typeface="Trebuchet MS" pitchFamily="34" charset="0"/>
              </a:defRPr>
            </a:lvl4pPr>
            <a:lvl5pPr marL="2057400" indent="-228600" eaLnBrk="0" hangingPunct="0">
              <a:spcBef>
                <a:spcPct val="20000"/>
              </a:spcBef>
              <a:buClr>
                <a:schemeClr val="accent1"/>
              </a:buClr>
              <a:buSzPct val="100000"/>
              <a:buFont typeface="Arial" pitchFamily="34" charset="0"/>
              <a:buChar char="•"/>
              <a:defRPr sz="1400">
                <a:solidFill>
                  <a:srgbClr val="808080"/>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rgbClr val="808080"/>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rgbClr val="808080"/>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rgbClr val="808080"/>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rgbClr val="808080"/>
                </a:solidFill>
                <a:latin typeface="Trebuchet MS" pitchFamily="34" charset="0"/>
                <a:ea typeface="Trebuchet MS" pitchFamily="34" charset="0"/>
                <a:cs typeface="Trebuchet MS" pitchFamily="34" charset="0"/>
              </a:defRPr>
            </a:lvl9pPr>
          </a:lstStyle>
          <a:p>
            <a:pPr defTabSz="914400" eaLnBrk="1" hangingPunct="1">
              <a:spcBef>
                <a:spcPct val="0"/>
              </a:spcBef>
              <a:buFontTx/>
              <a:buNone/>
            </a:pPr>
            <a:r>
              <a:rPr lang="en-GB" altLang="en-US" sz="900">
                <a:latin typeface="Arial" pitchFamily="34" charset="0"/>
                <a:cs typeface="Arial" pitchFamily="34" charset="0"/>
              </a:rPr>
              <a:t>https://www.force11.org/datacitation</a:t>
            </a:r>
          </a:p>
        </p:txBody>
      </p:sp>
    </p:spTree>
    <p:extLst>
      <p:ext uri="{BB962C8B-B14F-4D97-AF65-F5344CB8AC3E}">
        <p14:creationId xmlns:p14="http://schemas.microsoft.com/office/powerpoint/2010/main" val="30782065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5177" y="0"/>
            <a:ext cx="9144000" cy="1008112"/>
          </a:xfrm>
          <a:prstGeom prst="rect">
            <a:avLst/>
          </a:prstGeom>
          <a:noFill/>
          <a:ln>
            <a:miter lim="800000"/>
            <a:headEnd/>
            <a:tailEnd/>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accent2"/>
                </a:solidFill>
                <a:effectLst/>
                <a:uLnTx/>
                <a:uFillTx/>
                <a:latin typeface="+mj-lt"/>
                <a:ea typeface="+mj-ea"/>
                <a:cs typeface="+mj-cs"/>
              </a:rPr>
              <a:t>Guidance </a:t>
            </a:r>
            <a:r>
              <a:rPr kumimoji="0" lang="en-GB" sz="3600" b="0" i="0" u="none" strike="noStrike" kern="1200" cap="none" spc="0" normalizeH="0" baseline="0" noProof="0" dirty="0" smtClean="0">
                <a:ln>
                  <a:noFill/>
                </a:ln>
                <a:solidFill>
                  <a:schemeClr val="accent2"/>
                </a:solidFill>
                <a:effectLst/>
                <a:uLnTx/>
                <a:uFillTx/>
                <a:latin typeface="+mj-lt"/>
                <a:ea typeface="+mj-ea"/>
                <a:cs typeface="+mj-cs"/>
              </a:rPr>
              <a:t>and tools</a:t>
            </a:r>
          </a:p>
        </p:txBody>
      </p:sp>
      <p:pic>
        <p:nvPicPr>
          <p:cNvPr id="5" name="Picture 4" descr="Capture.PNG"/>
          <p:cNvPicPr>
            <a:picLocks noChangeAspect="1"/>
          </p:cNvPicPr>
          <p:nvPr/>
        </p:nvPicPr>
        <p:blipFill>
          <a:blip r:embed="rId3" cstate="print"/>
          <a:srcRect l="1231" t="310" r="923" b="443"/>
          <a:stretch>
            <a:fillRect/>
          </a:stretch>
        </p:blipFill>
        <p:spPr>
          <a:xfrm>
            <a:off x="6732240" y="3824438"/>
            <a:ext cx="1478197" cy="2088232"/>
          </a:xfrm>
          <a:prstGeom prst="rect">
            <a:avLst/>
          </a:prstGeom>
        </p:spPr>
      </p:pic>
      <p:sp>
        <p:nvSpPr>
          <p:cNvPr id="6" name="TextBox 5"/>
          <p:cNvSpPr txBox="1"/>
          <p:nvPr/>
        </p:nvSpPr>
        <p:spPr>
          <a:xfrm>
            <a:off x="611560" y="6021287"/>
            <a:ext cx="8172400" cy="830997"/>
          </a:xfrm>
          <a:prstGeom prst="rect">
            <a:avLst/>
          </a:prstGeom>
          <a:noFill/>
        </p:spPr>
        <p:txBody>
          <a:bodyPr wrap="square" rtlCol="0">
            <a:spAutoFit/>
          </a:bodyPr>
          <a:lstStyle/>
          <a:p>
            <a:pPr algn="ctr"/>
            <a:r>
              <a:rPr lang="en-GB" sz="2400" dirty="0">
                <a:hlinkClick r:id="rId4"/>
              </a:rPr>
              <a:t>http://</a:t>
            </a:r>
            <a:r>
              <a:rPr lang="en-GB" sz="2400" dirty="0" err="1">
                <a:hlinkClick r:id="rId4"/>
              </a:rPr>
              <a:t>pgd.consorciomadrono.es</a:t>
            </a:r>
            <a:r>
              <a:rPr lang="en-GB" sz="2400" dirty="0" smtClean="0">
                <a:hlinkClick r:id="rId4"/>
              </a:rPr>
              <a:t>/</a:t>
            </a:r>
          </a:p>
          <a:p>
            <a:pPr algn="ctr"/>
            <a:r>
              <a:rPr lang="en-GB" sz="2400" dirty="0" err="1" smtClean="0">
                <a:hlinkClick r:id="rId4"/>
              </a:rPr>
              <a:t>www.dcc.ac.uk</a:t>
            </a:r>
            <a:r>
              <a:rPr lang="en-GB" sz="2400" dirty="0" smtClean="0">
                <a:hlinkClick r:id="rId4"/>
              </a:rPr>
              <a:t>/resources/data-management-plans</a:t>
            </a:r>
            <a:r>
              <a:rPr lang="en-GB" sz="2400" dirty="0" smtClean="0"/>
              <a:t> </a:t>
            </a:r>
            <a:endParaRPr lang="en-GB" sz="2400" dirty="0"/>
          </a:p>
        </p:txBody>
      </p:sp>
      <p:pic>
        <p:nvPicPr>
          <p:cNvPr id="7" name="Picture 6"/>
          <p:cNvPicPr>
            <a:picLocks noChangeAspect="1" noChangeArrowheads="1"/>
          </p:cNvPicPr>
          <p:nvPr/>
        </p:nvPicPr>
        <p:blipFill>
          <a:blip r:embed="rId5" cstate="print"/>
          <a:srcRect l="46825" t="25899" r="2238" b="20233"/>
          <a:stretch>
            <a:fillRect/>
          </a:stretch>
        </p:blipFill>
        <p:spPr bwMode="auto">
          <a:xfrm>
            <a:off x="4605666" y="4048337"/>
            <a:ext cx="1700059" cy="1646486"/>
          </a:xfrm>
          <a:prstGeom prst="rect">
            <a:avLst/>
          </a:prstGeom>
          <a:noFill/>
          <a:ln w="9525">
            <a:noFill/>
            <a:miter lim="800000"/>
            <a:headEnd/>
            <a:tailEnd/>
          </a:ln>
        </p:spPr>
      </p:pic>
      <p:pic>
        <p:nvPicPr>
          <p:cNvPr id="2" name="Picture 2" descr="C:\Users\jd162a\AppData\Local\Microsoft\Windows\Temporary Internet Files\Content.Outlook\1FHDL2BC\PGDonlin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764704"/>
            <a:ext cx="5479111" cy="29426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1962175"/>
            <a:ext cx="3718035" cy="392383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sz="4000" smtClean="0"/>
              <a:t>Funders’ expectations of public access</a:t>
            </a:r>
          </a:p>
        </p:txBody>
      </p:sp>
      <p:sp>
        <p:nvSpPr>
          <p:cNvPr id="15363" name="Content Placeholder 2"/>
          <p:cNvSpPr>
            <a:spLocks noGrp="1"/>
          </p:cNvSpPr>
          <p:nvPr>
            <p:ph idx="1"/>
          </p:nvPr>
        </p:nvSpPr>
        <p:spPr>
          <a:xfrm>
            <a:off x="468313" y="1557338"/>
            <a:ext cx="8229600" cy="4281487"/>
          </a:xfrm>
        </p:spPr>
        <p:txBody>
          <a:bodyPr/>
          <a:lstStyle/>
          <a:p>
            <a:pPr algn="ctr" eaLnBrk="1" hangingPunct="1">
              <a:buFont typeface="Arial" pitchFamily="34" charset="0"/>
              <a:buNone/>
            </a:pPr>
            <a:r>
              <a:rPr lang="en-GB" altLang="en-US" sz="2800" i="1" smtClean="0"/>
              <a:t>“Publicly funded research data are a public good, produced in the public interest, which should be made openly available with as few restrictions as possible in a timely and responsible manner that does not harm intellectual property.”</a:t>
            </a:r>
          </a:p>
          <a:p>
            <a:pPr algn="ctr" eaLnBrk="1" hangingPunct="1">
              <a:buFont typeface="Arial" pitchFamily="34" charset="0"/>
              <a:buNone/>
            </a:pPr>
            <a:endParaRPr lang="en-GB" altLang="en-US" sz="2800" i="1" smtClean="0"/>
          </a:p>
          <a:p>
            <a:pPr algn="r" eaLnBrk="1" hangingPunct="1">
              <a:buFont typeface="Arial" pitchFamily="34" charset="0"/>
              <a:buNone/>
            </a:pPr>
            <a:r>
              <a:rPr lang="en-GB" altLang="en-US" sz="2400" smtClean="0"/>
              <a:t>RCUK Common Principles on Data Policy</a:t>
            </a:r>
          </a:p>
          <a:p>
            <a:pPr algn="r" eaLnBrk="1" hangingPunct="1">
              <a:buFont typeface="Arial" pitchFamily="34" charset="0"/>
              <a:buNone/>
            </a:pPr>
            <a:r>
              <a:rPr lang="en-GB" altLang="en-US" sz="2000" smtClean="0">
                <a:hlinkClick r:id="rId3"/>
              </a:rPr>
              <a:t>http://www.rcuk.ac.uk/research/Pages/DataPolicy.aspx</a:t>
            </a:r>
            <a:r>
              <a:rPr lang="en-GB" altLang="en-US" sz="2000" smtClean="0"/>
              <a:t> </a:t>
            </a:r>
          </a:p>
        </p:txBody>
      </p:sp>
      <p:pic>
        <p:nvPicPr>
          <p:cNvPr id="15364" name="Picture 2" descr="Research Councils UK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788" y="5811838"/>
            <a:ext cx="34258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0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bwMode="auto">
          <a:xfrm>
            <a:off x="0" y="476672"/>
            <a:ext cx="9144000" cy="936104"/>
          </a:xfrm>
          <a:prstGeom prst="rect">
            <a:avLst/>
          </a:prstGeom>
          <a:noFill/>
          <a:ln>
            <a:miter lim="800000"/>
            <a:headEnd/>
            <a:tailEnd/>
          </a:ln>
        </p:spPr>
        <p:txBody>
          <a:bodyPr anchor="ctr">
            <a:noAutofit/>
          </a:bodyPr>
          <a:lstStyle/>
          <a:p>
            <a:pPr eaLnBrk="1" hangingPunct="1"/>
            <a:r>
              <a:rPr lang="en-GB" dirty="0" smtClean="0"/>
              <a:t>Tips for writing DMPs</a:t>
            </a:r>
            <a:endParaRPr lang="en-GB" dirty="0"/>
          </a:p>
        </p:txBody>
      </p:sp>
      <p:sp>
        <p:nvSpPr>
          <p:cNvPr id="47106" name="Rectangle 5"/>
          <p:cNvSpPr>
            <a:spLocks noChangeArrowheads="1"/>
          </p:cNvSpPr>
          <p:nvPr/>
        </p:nvSpPr>
        <p:spPr bwMode="auto">
          <a:xfrm>
            <a:off x="389459" y="1412776"/>
            <a:ext cx="8568952" cy="4680520"/>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chemeClr val="accent2"/>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Start early!</a:t>
            </a:r>
            <a:endParaRPr lang="en-GB" sz="2400" dirty="0" smtClean="0">
              <a:solidFill>
                <a:schemeClr val="accent2"/>
              </a:solidFill>
            </a:endParaRP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Do not </a:t>
            </a:r>
            <a:r>
              <a:rPr lang="en-GB" sz="2400" dirty="0" smtClean="0">
                <a:solidFill>
                  <a:schemeClr val="accent2"/>
                </a:solidFill>
              </a:rPr>
              <a:t>to write the plan in isolation – </a:t>
            </a:r>
            <a:r>
              <a:rPr lang="en-GB" sz="2400" dirty="0" smtClean="0">
                <a:solidFill>
                  <a:schemeClr val="accent2"/>
                </a:solidFill>
              </a:rPr>
              <a:t>seek </a:t>
            </a:r>
            <a:r>
              <a:rPr lang="en-GB" sz="2400" dirty="0" smtClean="0">
                <a:solidFill>
                  <a:schemeClr val="accent2"/>
                </a:solidFill>
              </a:rPr>
              <a:t>advice from </a:t>
            </a:r>
            <a:r>
              <a:rPr lang="en-GB" sz="2400" dirty="0" smtClean="0">
                <a:solidFill>
                  <a:schemeClr val="accent2"/>
                </a:solidFill>
              </a:rPr>
              <a:t>colleagues (ethics</a:t>
            </a:r>
            <a:r>
              <a:rPr lang="en-GB" sz="2400" dirty="0">
                <a:solidFill>
                  <a:schemeClr val="accent2"/>
                </a:solidFill>
              </a:rPr>
              <a:t>, IT, </a:t>
            </a:r>
            <a:r>
              <a:rPr lang="en-GB" sz="2400" dirty="0" smtClean="0">
                <a:solidFill>
                  <a:schemeClr val="accent2"/>
                </a:solidFill>
              </a:rPr>
              <a:t>library</a:t>
            </a:r>
            <a:r>
              <a:rPr lang="en-GB" sz="2400" dirty="0" smtClean="0">
                <a:solidFill>
                  <a:schemeClr val="accent2"/>
                </a:solidFill>
              </a:rPr>
              <a:t>)</a:t>
            </a:r>
            <a:endParaRPr lang="en-GB" sz="2400" dirty="0" smtClean="0">
              <a:solidFill>
                <a:schemeClr val="accent2"/>
              </a:solidFill>
            </a:endParaRP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ea typeface="ＭＳ Ｐゴシック" pitchFamily="34" charset="-128"/>
              </a:rPr>
              <a:t>Be </a:t>
            </a:r>
            <a:r>
              <a:rPr lang="en-GB" sz="2400" dirty="0" smtClean="0">
                <a:solidFill>
                  <a:schemeClr val="accent2"/>
                </a:solidFill>
                <a:ea typeface="ＭＳ Ｐゴシック" pitchFamily="34" charset="-128"/>
              </a:rPr>
              <a:t>realistic - base plans on available skills &amp; </a:t>
            </a:r>
            <a:r>
              <a:rPr lang="en-GB" sz="2400" dirty="0" smtClean="0">
                <a:solidFill>
                  <a:schemeClr val="accent2"/>
                </a:solidFill>
                <a:ea typeface="ＭＳ Ｐゴシック" pitchFamily="34" charset="-128"/>
              </a:rPr>
              <a:t>support </a:t>
            </a:r>
            <a:endParaRPr lang="en-GB" sz="2400" dirty="0" smtClean="0">
              <a:solidFill>
                <a:schemeClr val="accent2"/>
              </a:solidFill>
              <a:ea typeface="ＭＳ Ｐゴシック" pitchFamily="34" charset="-128"/>
            </a:endParaRP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The plan will - </a:t>
            </a:r>
            <a:r>
              <a:rPr lang="en-GB" sz="2400" b="1" dirty="0" smtClean="0">
                <a:solidFill>
                  <a:schemeClr val="accent2"/>
                </a:solidFill>
              </a:rPr>
              <a:t>and should </a:t>
            </a:r>
            <a:r>
              <a:rPr lang="en-GB" sz="2400" dirty="0" smtClean="0">
                <a:solidFill>
                  <a:schemeClr val="accent2"/>
                </a:solidFill>
              </a:rPr>
              <a:t>- change </a:t>
            </a:r>
            <a:r>
              <a:rPr lang="en-GB" sz="2400" dirty="0" smtClean="0">
                <a:solidFill>
                  <a:schemeClr val="accent2"/>
                </a:solidFill>
              </a:rPr>
              <a:t>over time!</a:t>
            </a:r>
            <a:endParaRPr lang="en-GB" sz="2400" dirty="0" smtClean="0">
              <a:solidFill>
                <a:schemeClr val="accent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19672" y="1268760"/>
            <a:ext cx="5832475" cy="914400"/>
          </a:xfrm>
        </p:spPr>
        <p:txBody>
          <a:bodyPr>
            <a:normAutofit/>
          </a:bodyPr>
          <a:lstStyle/>
          <a:p>
            <a:pPr eaLnBrk="1" hangingPunct="1"/>
            <a:r>
              <a:rPr lang="en-GB" altLang="en-US" dirty="0" smtClean="0"/>
              <a:t>Thanks – any questions?</a:t>
            </a:r>
          </a:p>
        </p:txBody>
      </p:sp>
      <p:sp>
        <p:nvSpPr>
          <p:cNvPr id="22531" name="Rectangle 3"/>
          <p:cNvSpPr>
            <a:spLocks noGrp="1" noChangeArrowheads="1"/>
          </p:cNvSpPr>
          <p:nvPr>
            <p:ph idx="1"/>
          </p:nvPr>
        </p:nvSpPr>
        <p:spPr>
          <a:xfrm>
            <a:off x="755576" y="2924944"/>
            <a:ext cx="7672015" cy="3384550"/>
          </a:xfrm>
        </p:spPr>
        <p:txBody>
          <a:bodyPr>
            <a:normAutofit lnSpcReduction="10000"/>
          </a:bodyPr>
          <a:lstStyle/>
          <a:p>
            <a:pPr eaLnBrk="1" hangingPunct="1">
              <a:buFontTx/>
              <a:buNone/>
              <a:defRPr/>
            </a:pPr>
            <a:endParaRPr lang="en-GB" sz="2400" dirty="0" smtClean="0">
              <a:solidFill>
                <a:srgbClr val="FC6204"/>
              </a:solidFill>
            </a:endParaRPr>
          </a:p>
          <a:p>
            <a:pPr algn="ctr" eaLnBrk="1" hangingPunct="1">
              <a:buFontTx/>
              <a:buNone/>
              <a:defRPr/>
            </a:pPr>
            <a:r>
              <a:rPr lang="en-GB" sz="2800" dirty="0" smtClean="0"/>
              <a:t>DMP guidance, tools and resources:</a:t>
            </a:r>
          </a:p>
          <a:p>
            <a:pPr algn="ctr">
              <a:buNone/>
              <a:defRPr/>
            </a:pPr>
            <a:r>
              <a:rPr lang="en-GB" sz="2400" dirty="0" smtClean="0">
                <a:hlinkClick r:id="rId3"/>
              </a:rPr>
              <a:t>www.dcc.ac.uk/resources/data-management-plans</a:t>
            </a:r>
            <a:r>
              <a:rPr lang="en-GB" sz="2800" dirty="0" smtClean="0"/>
              <a:t> </a:t>
            </a:r>
            <a:endParaRPr lang="en-GB" sz="3600" u="sng" dirty="0"/>
          </a:p>
          <a:p>
            <a:pPr algn="ctr">
              <a:buFont typeface="Arial" charset="0"/>
              <a:buNone/>
              <a:defRPr/>
            </a:pPr>
            <a:endParaRPr lang="en-GB" sz="2800" dirty="0" smtClean="0"/>
          </a:p>
          <a:p>
            <a:pPr algn="ctr">
              <a:buFont typeface="Arial" charset="0"/>
              <a:buNone/>
              <a:defRPr/>
            </a:pPr>
            <a:r>
              <a:rPr lang="en-GB" sz="2800" dirty="0" smtClean="0"/>
              <a:t>Follow </a:t>
            </a:r>
            <a:r>
              <a:rPr lang="en-GB" sz="2800" dirty="0"/>
              <a:t>us on </a:t>
            </a:r>
            <a:r>
              <a:rPr lang="en-GB" sz="2800" dirty="0" smtClean="0"/>
              <a:t>twitter:</a:t>
            </a:r>
          </a:p>
          <a:p>
            <a:pPr algn="ctr">
              <a:buFont typeface="Arial" charset="0"/>
              <a:buNone/>
              <a:defRPr/>
            </a:pPr>
            <a:r>
              <a:rPr lang="en-GB" sz="2800" dirty="0" smtClean="0"/>
              <a:t> </a:t>
            </a:r>
            <a:r>
              <a:rPr lang="en-GB" sz="2800" dirty="0"/>
              <a:t>@digitalcuration and </a:t>
            </a:r>
            <a:r>
              <a:rPr lang="en-GB" sz="2800" dirty="0" smtClean="0"/>
              <a:t>#DMPonline</a:t>
            </a:r>
            <a:endParaRPr lang="en-GB" sz="2800" dirty="0"/>
          </a:p>
          <a:p>
            <a:pPr eaLnBrk="1" hangingPunct="1">
              <a:buFontTx/>
              <a:buNone/>
              <a:defRPr/>
            </a:pPr>
            <a:r>
              <a:rPr lang="en-GB" sz="2200" dirty="0" smtClean="0"/>
              <a:t>	</a:t>
            </a:r>
          </a:p>
          <a:p>
            <a:pPr eaLnBrk="1" hangingPunct="1">
              <a:buFontTx/>
              <a:buNone/>
              <a:defRPr/>
            </a:pPr>
            <a:endParaRPr lang="en-GB" sz="2000" dirty="0" smtClean="0"/>
          </a:p>
          <a:p>
            <a:pPr eaLnBrk="1" hangingPunct="1">
              <a:buFontTx/>
              <a:buNone/>
              <a:defRPr/>
            </a:pPr>
            <a:endParaRPr lang="en-GB" sz="2400" dirty="0" smtClean="0"/>
          </a:p>
        </p:txBody>
      </p:sp>
    </p:spTree>
    <p:extLst>
      <p:ext uri="{BB962C8B-B14F-4D97-AF65-F5344CB8AC3E}">
        <p14:creationId xmlns:p14="http://schemas.microsoft.com/office/powerpoint/2010/main" val="1373233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16632"/>
            <a:ext cx="9144000" cy="648072"/>
          </a:xfrm>
        </p:spPr>
        <p:txBody>
          <a:bodyPr/>
          <a:lstStyle/>
          <a:p>
            <a:pPr eaLnBrk="1" hangingPunct="1"/>
            <a:r>
              <a:rPr lang="en-GB" altLang="en-US" dirty="0" smtClean="0"/>
              <a:t>EU Policies</a:t>
            </a:r>
            <a:endParaRPr lang="en-GB" altLang="en-US" dirty="0" smtClean="0"/>
          </a:p>
        </p:txBody>
      </p:sp>
      <p:sp>
        <p:nvSpPr>
          <p:cNvPr id="8" name="Oval 7"/>
          <p:cNvSpPr/>
          <p:nvPr/>
        </p:nvSpPr>
        <p:spPr bwMode="auto">
          <a:xfrm>
            <a:off x="2204120" y="1925216"/>
            <a:ext cx="720080" cy="403244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908720"/>
            <a:ext cx="5620719" cy="5493067"/>
          </a:xfrm>
          <a:prstGeom prst="rect">
            <a:avLst/>
          </a:prstGeom>
        </p:spPr>
      </p:pic>
      <p:sp>
        <p:nvSpPr>
          <p:cNvPr id="4" name="Rectangle 3"/>
          <p:cNvSpPr/>
          <p:nvPr/>
        </p:nvSpPr>
        <p:spPr>
          <a:xfrm>
            <a:off x="467544" y="6545346"/>
            <a:ext cx="8280920" cy="276999"/>
          </a:xfrm>
          <a:prstGeom prst="rect">
            <a:avLst/>
          </a:prstGeom>
        </p:spPr>
        <p:txBody>
          <a:bodyPr wrap="square">
            <a:spAutoFit/>
          </a:bodyPr>
          <a:lstStyle/>
          <a:p>
            <a:r>
              <a:rPr lang="en-GB" sz="1200" dirty="0">
                <a:hlinkClick r:id="rId4"/>
              </a:rPr>
              <a:t>http://</a:t>
            </a:r>
            <a:r>
              <a:rPr lang="en-GB" sz="1200" dirty="0" err="1" smtClean="0">
                <a:hlinkClick r:id="rId4"/>
              </a:rPr>
              <a:t>ec.europa.eu</a:t>
            </a:r>
            <a:r>
              <a:rPr lang="en-GB" sz="1200" dirty="0" smtClean="0">
                <a:hlinkClick r:id="rId4"/>
              </a:rPr>
              <a:t>/research/participants/data/ref/h2020/</a:t>
            </a:r>
            <a:r>
              <a:rPr lang="en-GB" sz="1200" dirty="0" err="1" smtClean="0">
                <a:hlinkClick r:id="rId4"/>
              </a:rPr>
              <a:t>grants_manual</a:t>
            </a:r>
            <a:r>
              <a:rPr lang="en-GB" sz="1200" dirty="0" smtClean="0">
                <a:hlinkClick r:id="rId4"/>
              </a:rPr>
              <a:t>/hi/</a:t>
            </a:r>
            <a:r>
              <a:rPr lang="en-GB" sz="1200" dirty="0" err="1" smtClean="0">
                <a:hlinkClick r:id="rId4"/>
              </a:rPr>
              <a:t>oa_pilot</a:t>
            </a:r>
            <a:r>
              <a:rPr lang="en-GB" sz="1200" dirty="0" smtClean="0">
                <a:hlinkClick r:id="rId4"/>
              </a:rPr>
              <a:t>/h2020-hi-oa-data-mgt_en.pdf</a:t>
            </a:r>
            <a:r>
              <a:rPr lang="en-GB" sz="1200" dirty="0" smtClean="0"/>
              <a:t> </a:t>
            </a:r>
            <a:endParaRPr lang="en-GB" sz="1200" dirty="0"/>
          </a:p>
        </p:txBody>
      </p:sp>
    </p:spTree>
    <p:extLst>
      <p:ext uri="{BB962C8B-B14F-4D97-AF65-F5344CB8AC3E}">
        <p14:creationId xmlns:p14="http://schemas.microsoft.com/office/powerpoint/2010/main" val="1728353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288" y="476250"/>
            <a:ext cx="8229600" cy="865188"/>
          </a:xfrm>
        </p:spPr>
        <p:txBody>
          <a:bodyPr anchor="t"/>
          <a:lstStyle/>
          <a:p>
            <a:pPr eaLnBrk="1" hangingPunct="1"/>
            <a:r>
              <a:rPr lang="en-GB" altLang="en-US" smtClean="0"/>
              <a:t>Ultimately funders expect:</a:t>
            </a:r>
          </a:p>
        </p:txBody>
      </p:sp>
      <p:sp>
        <p:nvSpPr>
          <p:cNvPr id="8195" name="Rectangle 3"/>
          <p:cNvSpPr>
            <a:spLocks noGrp="1" noChangeArrowheads="1"/>
          </p:cNvSpPr>
          <p:nvPr>
            <p:ph type="body" idx="1"/>
          </p:nvPr>
        </p:nvSpPr>
        <p:spPr>
          <a:xfrm>
            <a:off x="250825" y="1773238"/>
            <a:ext cx="8893175" cy="3743325"/>
          </a:xfrm>
        </p:spPr>
        <p:txBody>
          <a:bodyPr rtlCol="0">
            <a:normAutofit fontScale="92500" lnSpcReduction="20000"/>
          </a:bodyPr>
          <a:lstStyle/>
          <a:p>
            <a:pPr eaLnBrk="1" fontAlgn="auto" hangingPunct="1">
              <a:spcAft>
                <a:spcPts val="0"/>
              </a:spcAft>
              <a:defRPr/>
            </a:pPr>
            <a:r>
              <a:rPr lang="en-GB" sz="3300" dirty="0" smtClean="0"/>
              <a:t>timely release of data</a:t>
            </a:r>
          </a:p>
          <a:p>
            <a:pPr lvl="1" eaLnBrk="1" fontAlgn="auto" hangingPunct="1">
              <a:spcAft>
                <a:spcPts val="0"/>
              </a:spcAft>
              <a:buFontTx/>
              <a:buChar char="-"/>
              <a:defRPr/>
            </a:pPr>
            <a:r>
              <a:rPr lang="en-GB" dirty="0" smtClean="0"/>
              <a:t>once patents are filed or on (acceptance for) publication</a:t>
            </a:r>
          </a:p>
          <a:p>
            <a:pPr lvl="1" eaLnBrk="1" fontAlgn="auto" hangingPunct="1">
              <a:spcAft>
                <a:spcPts val="0"/>
              </a:spcAft>
              <a:defRPr/>
            </a:pPr>
            <a:endParaRPr lang="en-GB" sz="2400" dirty="0" smtClean="0"/>
          </a:p>
          <a:p>
            <a:pPr eaLnBrk="1" fontAlgn="auto" hangingPunct="1">
              <a:spcAft>
                <a:spcPts val="0"/>
              </a:spcAft>
              <a:defRPr/>
            </a:pPr>
            <a:r>
              <a:rPr lang="en-GB" sz="3300" dirty="0" smtClean="0"/>
              <a:t>open data sharing</a:t>
            </a:r>
          </a:p>
          <a:p>
            <a:pPr lvl="1" eaLnBrk="1" fontAlgn="auto" hangingPunct="1">
              <a:spcAft>
                <a:spcPts val="0"/>
              </a:spcAft>
              <a:buFontTx/>
              <a:buChar char="-"/>
              <a:defRPr/>
            </a:pPr>
            <a:r>
              <a:rPr lang="en-GB" dirty="0" smtClean="0"/>
              <a:t>minimal or no restrictions if possible</a:t>
            </a:r>
          </a:p>
          <a:p>
            <a:pPr eaLnBrk="1" fontAlgn="auto" hangingPunct="1">
              <a:spcAft>
                <a:spcPts val="0"/>
              </a:spcAft>
              <a:defRPr/>
            </a:pPr>
            <a:endParaRPr lang="en-GB" sz="2400" dirty="0" smtClean="0"/>
          </a:p>
          <a:p>
            <a:pPr eaLnBrk="1" fontAlgn="auto" hangingPunct="1">
              <a:spcAft>
                <a:spcPts val="0"/>
              </a:spcAft>
              <a:defRPr/>
            </a:pPr>
            <a:r>
              <a:rPr lang="en-GB" sz="3300" dirty="0" smtClean="0"/>
              <a:t>preservation of data </a:t>
            </a:r>
          </a:p>
          <a:p>
            <a:pPr lvl="1" eaLnBrk="1" fontAlgn="auto" hangingPunct="1">
              <a:spcAft>
                <a:spcPts val="0"/>
              </a:spcAft>
              <a:buFontTx/>
              <a:buChar char="-"/>
              <a:defRPr/>
            </a:pPr>
            <a:r>
              <a:rPr lang="en-GB" dirty="0" smtClean="0"/>
              <a:t>typically 5-10+ years if of long-term value</a:t>
            </a:r>
          </a:p>
          <a:p>
            <a:pPr lvl="1" eaLnBrk="1" fontAlgn="auto" hangingPunct="1">
              <a:spcAft>
                <a:spcPts val="0"/>
              </a:spcAft>
              <a:buFontTx/>
              <a:buNone/>
              <a:defRPr/>
            </a:pPr>
            <a:endParaRPr lang="en-GB" sz="2000" dirty="0" smtClean="0"/>
          </a:p>
          <a:p>
            <a:pPr eaLnBrk="1" fontAlgn="auto" hangingPunct="1">
              <a:spcAft>
                <a:spcPts val="0"/>
              </a:spcAft>
              <a:buFontTx/>
              <a:buNone/>
              <a:defRPr/>
            </a:pPr>
            <a:r>
              <a:rPr lang="en-GB" sz="2400" dirty="0" smtClean="0"/>
              <a:t> </a:t>
            </a:r>
          </a:p>
        </p:txBody>
      </p:sp>
      <p:pic>
        <p:nvPicPr>
          <p:cNvPr id="17412" name="Picture 3" descr="5093053155_515aedf1e8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924175"/>
            <a:ext cx="29876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4"/>
          <p:cNvSpPr txBox="1">
            <a:spLocks noChangeArrowheads="1"/>
          </p:cNvSpPr>
          <p:nvPr/>
        </p:nvSpPr>
        <p:spPr bwMode="auto">
          <a:xfrm>
            <a:off x="1547813" y="5373688"/>
            <a:ext cx="6370637" cy="1108075"/>
          </a:xfrm>
          <a:prstGeom prst="rect">
            <a:avLst/>
          </a:prstGeom>
          <a:noFill/>
          <a:ln w="57150">
            <a:solidFill>
              <a:srgbClr val="FC620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ts val="1200"/>
              </a:spcBef>
              <a:buClr>
                <a:schemeClr val="bg1"/>
              </a:buClr>
              <a:buFont typeface="Arial" pitchFamily="34" charset="0"/>
              <a:buNone/>
            </a:pPr>
            <a:endParaRPr lang="en-GB" altLang="en-US" sz="600"/>
          </a:p>
          <a:p>
            <a:pPr algn="ctr" eaLnBrk="1" hangingPunct="1">
              <a:spcBef>
                <a:spcPct val="0"/>
              </a:spcBef>
              <a:buClr>
                <a:schemeClr val="bg1"/>
              </a:buClr>
              <a:buFont typeface="Arial" pitchFamily="34" charset="0"/>
              <a:buNone/>
            </a:pPr>
            <a:r>
              <a:rPr lang="en-GB" altLang="en-US" sz="2400"/>
              <a:t>See the RCUK Common Principles on Data Policy: </a:t>
            </a:r>
          </a:p>
          <a:p>
            <a:pPr algn="ctr" eaLnBrk="1" hangingPunct="1">
              <a:buClr>
                <a:schemeClr val="bg1"/>
              </a:buClr>
              <a:buFont typeface="Arial" pitchFamily="34" charset="0"/>
              <a:buNone/>
            </a:pPr>
            <a:r>
              <a:rPr lang="en-GB" altLang="en-US" sz="2400">
                <a:hlinkClick r:id="rId4"/>
              </a:rPr>
              <a:t>www.rcuk.ac.uk/research/Pages/DataPolicy.aspx</a:t>
            </a:r>
            <a:r>
              <a:rPr lang="en-GB" altLang="en-US" sz="2400"/>
              <a:t> </a:t>
            </a:r>
          </a:p>
          <a:p>
            <a:pPr algn="ctr" eaLnBrk="1" hangingPunct="1">
              <a:buClr>
                <a:schemeClr val="bg1"/>
              </a:buClr>
              <a:buFont typeface="Arial" pitchFamily="34" charset="0"/>
              <a:buNone/>
            </a:pPr>
            <a:endParaRPr lang="en-GB" altLang="en-US" sz="600"/>
          </a:p>
        </p:txBody>
      </p:sp>
    </p:spTree>
    <p:extLst>
      <p:ext uri="{BB962C8B-B14F-4D97-AF65-F5344CB8AC3E}">
        <p14:creationId xmlns:p14="http://schemas.microsoft.com/office/powerpoint/2010/main" val="1017114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Data </a:t>
            </a:r>
            <a:r>
              <a:rPr lang="en-GB" sz="5400" kern="0" dirty="0" smtClean="0">
                <a:solidFill>
                  <a:schemeClr val="bg1"/>
                </a:solidFill>
              </a:rPr>
              <a:t>Sharing</a:t>
            </a:r>
            <a:endParaRPr lang="en-GB" sz="5400" kern="0" dirty="0">
              <a:solidFill>
                <a:schemeClr val="bg1"/>
              </a:solidFill>
            </a:endParaRPr>
          </a:p>
        </p:txBody>
      </p:sp>
    </p:spTree>
    <p:extLst>
      <p:ext uri="{BB962C8B-B14F-4D97-AF65-F5344CB8AC3E}">
        <p14:creationId xmlns:p14="http://schemas.microsoft.com/office/powerpoint/2010/main" val="542468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a:t>
            </a:r>
            <a:r>
              <a:rPr lang="en-GB" dirty="0" smtClean="0"/>
              <a:t> is data sharing?</a:t>
            </a:r>
            <a:endParaRPr lang="en-GB" dirty="0"/>
          </a:p>
        </p:txBody>
      </p:sp>
      <p:sp>
        <p:nvSpPr>
          <p:cNvPr id="3" name="Content Placeholder 2"/>
          <p:cNvSpPr>
            <a:spLocks noGrp="1"/>
          </p:cNvSpPr>
          <p:nvPr>
            <p:ph idx="1"/>
          </p:nvPr>
        </p:nvSpPr>
        <p:spPr>
          <a:xfrm>
            <a:off x="539552" y="1700808"/>
            <a:ext cx="7994848" cy="4216896"/>
          </a:xfrm>
        </p:spPr>
        <p:txBody>
          <a:bodyPr/>
          <a:lstStyle/>
          <a:p>
            <a:pPr marL="457200" lvl="1" indent="0">
              <a:buFont typeface="Arial" charset="0"/>
              <a:buNone/>
            </a:pPr>
            <a:r>
              <a:rPr lang="en-US" sz="2400" i="1" dirty="0" smtClean="0">
                <a:ea typeface="ＭＳ Ｐゴシック" pitchFamily="34" charset="-128"/>
                <a:cs typeface="Arial" charset="0"/>
              </a:rPr>
              <a:t>“… </a:t>
            </a:r>
            <a:r>
              <a:rPr lang="en-US" sz="2400" i="1" dirty="0">
                <a:ea typeface="ＭＳ Ｐゴシック" pitchFamily="34" charset="-128"/>
                <a:cs typeface="Arial" charset="0"/>
              </a:rPr>
              <a:t>the practice of making data used for scholarly </a:t>
            </a:r>
          </a:p>
          <a:p>
            <a:pPr marL="457200" lvl="1" indent="0">
              <a:buFont typeface="Arial" charset="0"/>
              <a:buNone/>
            </a:pPr>
            <a:r>
              <a:rPr lang="en-US" sz="2400" i="1" dirty="0">
                <a:ea typeface="ＭＳ Ｐゴシック" pitchFamily="34" charset="-128"/>
                <a:cs typeface="Arial" charset="0"/>
              </a:rPr>
              <a:t>research available to others.”  </a:t>
            </a:r>
            <a:r>
              <a:rPr lang="en-US" sz="2400" dirty="0">
                <a:ea typeface="ＭＳ Ｐゴシック" pitchFamily="34" charset="-128"/>
                <a:cs typeface="Arial" charset="0"/>
              </a:rPr>
              <a:t>[Wikipedia]</a:t>
            </a:r>
          </a:p>
          <a:p>
            <a:pPr marL="1314450" lvl="3" indent="0">
              <a:buFont typeface="Arial" charset="0"/>
              <a:buNone/>
            </a:pPr>
            <a:r>
              <a:rPr lang="en-US" sz="2400" dirty="0">
                <a:solidFill>
                  <a:schemeClr val="accent6"/>
                </a:solidFill>
                <a:ea typeface="ＭＳ Ｐゴシック" pitchFamily="34" charset="-128"/>
                <a:cs typeface="Arial" charset="0"/>
              </a:rPr>
              <a:t>                                                                 </a:t>
            </a:r>
            <a:endParaRPr lang="en-US" sz="2400" b="1" dirty="0">
              <a:solidFill>
                <a:schemeClr val="accent6"/>
              </a:solidFill>
              <a:ea typeface="ＭＳ Ｐゴシック" pitchFamily="34" charset="-128"/>
              <a:cs typeface="Arial" charset="0"/>
            </a:endParaRPr>
          </a:p>
          <a:p>
            <a:pPr marL="57150" indent="0">
              <a:buFont typeface="Arial" charset="0"/>
              <a:buNone/>
            </a:pPr>
            <a:r>
              <a:rPr lang="en-US" sz="2400" dirty="0">
                <a:ea typeface="ＭＳ Ｐゴシック" pitchFamily="34" charset="-128"/>
                <a:cs typeface="Arial" charset="0"/>
              </a:rPr>
              <a:t>Who’s </a:t>
            </a:r>
            <a:r>
              <a:rPr lang="en-US" sz="2400" dirty="0" smtClean="0">
                <a:ea typeface="ＭＳ Ｐゴシック" pitchFamily="34" charset="-128"/>
                <a:cs typeface="Arial" charset="0"/>
              </a:rPr>
              <a:t>involved?</a:t>
            </a:r>
            <a:endParaRPr lang="en-US" sz="2400" dirty="0">
              <a:ea typeface="ＭＳ Ｐゴシック" pitchFamily="34" charset="-128"/>
              <a:cs typeface="Arial" charset="0"/>
            </a:endParaRPr>
          </a:p>
          <a:p>
            <a:pPr lvl="1">
              <a:buFont typeface="Wingdings" pitchFamily="2" charset="2"/>
              <a:buChar char="n"/>
            </a:pPr>
            <a:r>
              <a:rPr lang="en-US" sz="2400" dirty="0">
                <a:ea typeface="ＭＳ Ｐゴシック" pitchFamily="34" charset="-128"/>
                <a:cs typeface="Arial" charset="0"/>
              </a:rPr>
              <a:t>the data sharer</a:t>
            </a:r>
          </a:p>
          <a:p>
            <a:pPr lvl="1">
              <a:buFont typeface="Wingdings" pitchFamily="2" charset="2"/>
              <a:buChar char="n"/>
            </a:pPr>
            <a:r>
              <a:rPr lang="en-US" sz="2400" dirty="0">
                <a:ea typeface="ＭＳ Ｐゴシック" pitchFamily="34" charset="-128"/>
                <a:cs typeface="Arial" charset="0"/>
              </a:rPr>
              <a:t>the data repository</a:t>
            </a:r>
          </a:p>
          <a:p>
            <a:pPr lvl="1">
              <a:buFont typeface="Wingdings" pitchFamily="2" charset="2"/>
              <a:buChar char="n"/>
            </a:pPr>
            <a:r>
              <a:rPr lang="en-US" sz="2400" dirty="0">
                <a:ea typeface="ＭＳ Ｐゴシック" pitchFamily="34" charset="-128"/>
                <a:cs typeface="Arial" charset="0"/>
              </a:rPr>
              <a:t>the secondary data user</a:t>
            </a:r>
          </a:p>
          <a:p>
            <a:pPr lvl="1">
              <a:buFont typeface="Wingdings" pitchFamily="2" charset="2"/>
              <a:buChar char="n"/>
            </a:pPr>
            <a:r>
              <a:rPr lang="en-US" sz="2400" dirty="0">
                <a:ea typeface="ＭＳ Ｐゴシック" pitchFamily="34" charset="-128"/>
                <a:cs typeface="Arial" charset="0"/>
              </a:rPr>
              <a:t>support </a:t>
            </a:r>
            <a:r>
              <a:rPr lang="en-US" sz="2400" dirty="0" smtClean="0">
                <a:ea typeface="ＭＳ Ｐゴシック" pitchFamily="34" charset="-128"/>
                <a:cs typeface="Arial" charset="0"/>
              </a:rPr>
              <a:t>staff</a:t>
            </a:r>
          </a:p>
          <a:p>
            <a:pPr lvl="1">
              <a:buFont typeface="Wingdings" pitchFamily="2" charset="2"/>
              <a:buChar char="n"/>
            </a:pPr>
            <a:r>
              <a:rPr lang="en-US" sz="2400" dirty="0">
                <a:ea typeface="ＭＳ Ｐゴシック" pitchFamily="34" charset="-128"/>
                <a:cs typeface="Arial" charset="0"/>
              </a:rPr>
              <a:t>r</a:t>
            </a:r>
            <a:r>
              <a:rPr lang="en-US" sz="2400" dirty="0" smtClean="0">
                <a:ea typeface="ＭＳ Ｐゴシック" pitchFamily="34" charset="-128"/>
                <a:cs typeface="Arial" charset="0"/>
              </a:rPr>
              <a:t>esearch participants </a:t>
            </a:r>
          </a:p>
          <a:p>
            <a:pPr lvl="1">
              <a:buFont typeface="Wingdings" pitchFamily="2" charset="2"/>
              <a:buChar char="n"/>
            </a:pPr>
            <a:r>
              <a:rPr lang="en-US" sz="2400" dirty="0">
                <a:ea typeface="ＭＳ Ｐゴシック" pitchFamily="34" charset="-128"/>
                <a:cs typeface="Arial" charset="0"/>
              </a:rPr>
              <a:t>c</a:t>
            </a:r>
            <a:r>
              <a:rPr lang="en-US" sz="2400" dirty="0" smtClean="0">
                <a:ea typeface="ＭＳ Ｐゴシック" pitchFamily="34" charset="-128"/>
                <a:cs typeface="Arial" charset="0"/>
              </a:rPr>
              <a:t>ommercial partners</a:t>
            </a:r>
            <a:endParaRPr lang="en-US" sz="2400" dirty="0">
              <a:ea typeface="ＭＳ Ｐゴシック" pitchFamily="34" charset="-128"/>
              <a:cs typeface="Arial" charset="0"/>
            </a:endParaRPr>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Reasons to share data</a:t>
            </a:r>
            <a:endParaRPr lang="en-GB" dirty="0"/>
          </a:p>
        </p:txBody>
      </p:sp>
      <p:sp>
        <p:nvSpPr>
          <p:cNvPr id="8" name="Content Placeholder 7"/>
          <p:cNvSpPr>
            <a:spLocks noGrp="1"/>
          </p:cNvSpPr>
          <p:nvPr>
            <p:ph sz="half" idx="1"/>
          </p:nvPr>
        </p:nvSpPr>
        <p:spPr>
          <a:xfrm>
            <a:off x="251520" y="1556792"/>
            <a:ext cx="4248472" cy="4286691"/>
          </a:xfrm>
        </p:spPr>
        <p:txBody>
          <a:bodyPr/>
          <a:lstStyle/>
          <a:p>
            <a:pPr>
              <a:buNone/>
            </a:pPr>
            <a:r>
              <a:rPr lang="en-GB" dirty="0" smtClean="0"/>
              <a:t>BENEFITS</a:t>
            </a:r>
          </a:p>
          <a:p>
            <a:pPr>
              <a:buSzPct val="100000"/>
            </a:pPr>
            <a:r>
              <a:rPr lang="en-GB" sz="2400" dirty="0" smtClean="0"/>
              <a:t>Avoid duplication</a:t>
            </a:r>
          </a:p>
          <a:p>
            <a:pPr>
              <a:buSzPct val="100000"/>
            </a:pPr>
            <a:r>
              <a:rPr lang="en-GB" sz="2400" dirty="0" smtClean="0"/>
              <a:t>Scientific integrity</a:t>
            </a:r>
          </a:p>
          <a:p>
            <a:pPr>
              <a:buSzPct val="100000"/>
            </a:pPr>
            <a:r>
              <a:rPr lang="en-GB" sz="2400" dirty="0" smtClean="0"/>
              <a:t>More collaboration</a:t>
            </a:r>
          </a:p>
          <a:p>
            <a:pPr>
              <a:buSzPct val="100000"/>
            </a:pPr>
            <a:r>
              <a:rPr lang="en-GB" sz="2400" dirty="0" smtClean="0"/>
              <a:t>Better research</a:t>
            </a:r>
            <a:endParaRPr lang="en-GB" sz="2400" dirty="0"/>
          </a:p>
          <a:p>
            <a:pPr>
              <a:buSzPct val="100000"/>
            </a:pPr>
            <a:r>
              <a:rPr lang="en-GB" sz="2400" dirty="0"/>
              <a:t>Increased </a:t>
            </a:r>
            <a:r>
              <a:rPr lang="en-GB" sz="2400" dirty="0" smtClean="0"/>
              <a:t>citation</a:t>
            </a:r>
          </a:p>
          <a:p>
            <a:pPr>
              <a:buNone/>
            </a:pPr>
            <a:r>
              <a:rPr lang="en-GB" sz="2000" dirty="0" smtClean="0">
                <a:cs typeface="Times New Roman" pitchFamily="18" charset="0"/>
              </a:rPr>
              <a:t>           9-30% increase shown in </a:t>
            </a:r>
          </a:p>
          <a:p>
            <a:pPr>
              <a:buNone/>
            </a:pPr>
            <a:r>
              <a:rPr lang="en-GB" sz="2000" dirty="0">
                <a:cs typeface="Times New Roman" pitchFamily="18" charset="0"/>
              </a:rPr>
              <a:t> </a:t>
            </a:r>
            <a:r>
              <a:rPr lang="en-GB" sz="2000" dirty="0" smtClean="0">
                <a:cs typeface="Times New Roman" pitchFamily="18" charset="0"/>
              </a:rPr>
              <a:t>          study</a:t>
            </a:r>
            <a:endParaRPr lang="en-GB" dirty="0">
              <a:cs typeface="Times New Roman" pitchFamily="18" charset="0"/>
            </a:endParaRPr>
          </a:p>
          <a:p>
            <a:pPr algn="r">
              <a:buNone/>
            </a:pPr>
            <a:r>
              <a:rPr lang="en-GB" sz="1800" dirty="0" smtClean="0">
                <a:cs typeface="Times New Roman" pitchFamily="18" charset="0"/>
              </a:rPr>
              <a:t>(</a:t>
            </a:r>
            <a:r>
              <a:rPr lang="en-GB" sz="1800" dirty="0" err="1"/>
              <a:t>Piwowar</a:t>
            </a:r>
            <a:r>
              <a:rPr lang="en-GB" sz="1800" dirty="0"/>
              <a:t> H. and Vision T.J 2013 </a:t>
            </a:r>
            <a:r>
              <a:rPr lang="en-GB" sz="1800" dirty="0" smtClean="0">
                <a:cs typeface="Times New Roman" pitchFamily="18" charset="0"/>
              </a:rPr>
              <a:t>, </a:t>
            </a:r>
            <a:r>
              <a:rPr lang="en-GB" sz="1800" u="sng" dirty="0">
                <a:hlinkClick r:id="rId3"/>
              </a:rPr>
              <a:t>https://</a:t>
            </a:r>
            <a:r>
              <a:rPr lang="en-GB" sz="1800" u="sng" dirty="0" smtClean="0">
                <a:hlinkClick r:id="rId3"/>
              </a:rPr>
              <a:t>peerj.com/preprints/1.pdf</a:t>
            </a:r>
            <a:r>
              <a:rPr lang="en-GB" sz="2000" dirty="0" smtClean="0">
                <a:cs typeface="Times New Roman" pitchFamily="18" charset="0"/>
              </a:rPr>
              <a:t>)</a:t>
            </a:r>
            <a:endParaRPr lang="en-GB" sz="2000" dirty="0">
              <a:cs typeface="Times New Roman" pitchFamily="18" charset="0"/>
            </a:endParaRPr>
          </a:p>
          <a:p>
            <a:pPr>
              <a:buNone/>
            </a:pPr>
            <a:endParaRPr lang="en-GB" dirty="0"/>
          </a:p>
        </p:txBody>
      </p:sp>
      <p:sp>
        <p:nvSpPr>
          <p:cNvPr id="9" name="Content Placeholder 8"/>
          <p:cNvSpPr>
            <a:spLocks noGrp="1"/>
          </p:cNvSpPr>
          <p:nvPr>
            <p:ph sz="half" idx="2"/>
          </p:nvPr>
        </p:nvSpPr>
        <p:spPr>
          <a:xfrm>
            <a:off x="4572000" y="1556792"/>
            <a:ext cx="4392488" cy="4320480"/>
          </a:xfrm>
        </p:spPr>
        <p:txBody>
          <a:bodyPr/>
          <a:lstStyle/>
          <a:p>
            <a:pPr>
              <a:buNone/>
            </a:pPr>
            <a:r>
              <a:rPr lang="en-GB" dirty="0" smtClean="0"/>
              <a:t>DRIVERS</a:t>
            </a:r>
          </a:p>
          <a:p>
            <a:pPr>
              <a:buSzPct val="100000"/>
            </a:pPr>
            <a:r>
              <a:rPr lang="en-GB" sz="2400" dirty="0" smtClean="0"/>
              <a:t>Public expectations</a:t>
            </a:r>
          </a:p>
          <a:p>
            <a:pPr>
              <a:buSzPct val="100000"/>
            </a:pPr>
            <a:r>
              <a:rPr lang="en-GB" sz="2400" dirty="0" smtClean="0"/>
              <a:t>Government agenda</a:t>
            </a:r>
          </a:p>
          <a:p>
            <a:pPr>
              <a:buSzPct val="100000"/>
            </a:pPr>
            <a:r>
              <a:rPr lang="en-GB" sz="2400" dirty="0" smtClean="0"/>
              <a:t>RCUK Data Policy</a:t>
            </a:r>
          </a:p>
          <a:p>
            <a:pPr marL="457200" lvl="1" indent="0">
              <a:buSzPct val="100000"/>
              <a:buNone/>
            </a:pPr>
            <a:r>
              <a:rPr lang="en-GB" sz="2000" dirty="0" smtClean="0">
                <a:hlinkClick r:id="rId4"/>
              </a:rPr>
              <a:t>www.rcuk.ac.uk/research/Pages/DataPolicy.aspx</a:t>
            </a:r>
            <a:r>
              <a:rPr lang="en-GB" sz="2000" dirty="0" smtClean="0"/>
              <a:t> </a:t>
            </a:r>
          </a:p>
          <a:p>
            <a:pPr>
              <a:buSzPct val="100000"/>
            </a:pPr>
            <a:r>
              <a:rPr lang="en-GB" sz="2400" dirty="0" smtClean="0"/>
              <a:t>UKRIO Code of Practice </a:t>
            </a:r>
            <a:r>
              <a:rPr lang="en-GB" sz="2400" dirty="0"/>
              <a:t>for Research </a:t>
            </a:r>
            <a:endParaRPr lang="en-GB" sz="2400" dirty="0" smtClean="0"/>
          </a:p>
          <a:p>
            <a:pPr marL="457200" lvl="1" indent="0">
              <a:spcBef>
                <a:spcPts val="480"/>
              </a:spcBef>
              <a:buSzPct val="100000"/>
              <a:buNone/>
            </a:pPr>
            <a:r>
              <a:rPr lang="en-GB" sz="2000" dirty="0" smtClean="0">
                <a:hlinkClick r:id="rId5"/>
              </a:rPr>
              <a:t>www.ukrio.org/what-we-do/code-of-practice-for-research/</a:t>
            </a:r>
            <a:r>
              <a:rPr lang="en-GB" sz="2000" dirty="0" smtClean="0"/>
              <a:t> </a:t>
            </a:r>
          </a:p>
        </p:txBody>
      </p:sp>
      <p:pic>
        <p:nvPicPr>
          <p:cNvPr id="11" name="Picture 2" descr="C:\Documents and Settings\librep\Local Settings\Temporary Internet Files\Content.IE5\WCKXAQGN\MC900432527[1].png"/>
          <p:cNvPicPr>
            <a:picLocks noChangeAspect="1" noChangeArrowheads="1"/>
          </p:cNvPicPr>
          <p:nvPr/>
        </p:nvPicPr>
        <p:blipFill>
          <a:blip r:embed="rId6" cstate="print"/>
          <a:srcRect/>
          <a:stretch>
            <a:fillRect/>
          </a:stretch>
        </p:blipFill>
        <p:spPr bwMode="auto">
          <a:xfrm>
            <a:off x="272530" y="4293096"/>
            <a:ext cx="720080" cy="7200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35280" cy="1371600"/>
          </a:xfrm>
        </p:spPr>
        <p:txBody>
          <a:bodyPr/>
          <a:lstStyle/>
          <a:p>
            <a:r>
              <a:rPr lang="en-GB" dirty="0" smtClean="0"/>
              <a:t>Managing restrictions on sharing</a:t>
            </a:r>
            <a:endParaRPr lang="en-GB" dirty="0"/>
          </a:p>
        </p:txBody>
      </p:sp>
      <p:sp>
        <p:nvSpPr>
          <p:cNvPr id="3" name="Subtitle 2"/>
          <p:cNvSpPr>
            <a:spLocks noGrp="1"/>
          </p:cNvSpPr>
          <p:nvPr>
            <p:ph idx="1"/>
          </p:nvPr>
        </p:nvSpPr>
        <p:spPr>
          <a:xfrm>
            <a:off x="355600" y="1665288"/>
            <a:ext cx="8429625" cy="4845538"/>
          </a:xfrm>
        </p:spPr>
        <p:txBody>
          <a:bodyPr/>
          <a:lstStyle/>
          <a:p>
            <a:pPr lvl="1">
              <a:spcAft>
                <a:spcPts val="0"/>
              </a:spcAft>
              <a:buNone/>
            </a:pPr>
            <a:r>
              <a:rPr lang="en-GB" sz="2400" b="1" dirty="0" smtClean="0"/>
              <a:t>Ethics</a:t>
            </a:r>
          </a:p>
          <a:p>
            <a:pPr lvl="1">
              <a:spcAft>
                <a:spcPts val="0"/>
              </a:spcAft>
              <a:buNone/>
            </a:pPr>
            <a:r>
              <a:rPr lang="en-GB" dirty="0" smtClean="0"/>
              <a:t>Balance data protection with data sharing</a:t>
            </a:r>
          </a:p>
          <a:p>
            <a:pPr lvl="1">
              <a:spcAft>
                <a:spcPts val="0"/>
              </a:spcAft>
              <a:buFont typeface="Wingdings" pitchFamily="2" charset="2"/>
              <a:buChar char="n"/>
            </a:pPr>
            <a:r>
              <a:rPr lang="en-GB" dirty="0" smtClean="0"/>
              <a:t>Informed consent – cover current </a:t>
            </a:r>
            <a:r>
              <a:rPr lang="en-GB" b="1" i="1" dirty="0" smtClean="0"/>
              <a:t>and</a:t>
            </a:r>
            <a:r>
              <a:rPr lang="en-GB" dirty="0" smtClean="0"/>
              <a:t> future use</a:t>
            </a:r>
          </a:p>
          <a:p>
            <a:pPr lvl="1">
              <a:spcAft>
                <a:spcPts val="0"/>
              </a:spcAft>
              <a:buFont typeface="Wingdings" pitchFamily="2" charset="2"/>
              <a:buChar char="n"/>
            </a:pPr>
            <a:r>
              <a:rPr lang="en-GB" dirty="0" smtClean="0"/>
              <a:t>Confidentiality – is anonymisation appropriate?</a:t>
            </a:r>
          </a:p>
          <a:p>
            <a:pPr lvl="1">
              <a:spcAft>
                <a:spcPts val="0"/>
              </a:spcAft>
              <a:buFont typeface="Wingdings" pitchFamily="2" charset="2"/>
              <a:buChar char="n"/>
            </a:pPr>
            <a:r>
              <a:rPr lang="en-GB" dirty="0" smtClean="0"/>
              <a:t>Access control – who, what, when?</a:t>
            </a:r>
          </a:p>
          <a:p>
            <a:pPr lvl="1">
              <a:spcAft>
                <a:spcPts val="0"/>
              </a:spcAft>
              <a:buNone/>
            </a:pPr>
            <a:endParaRPr lang="en-GB" sz="2800" dirty="0" smtClean="0"/>
          </a:p>
          <a:p>
            <a:pPr lvl="1">
              <a:spcAft>
                <a:spcPts val="0"/>
              </a:spcAft>
              <a:buNone/>
            </a:pPr>
            <a:r>
              <a:rPr lang="en-GB" sz="2400" b="1" dirty="0" smtClean="0"/>
              <a:t>IPR</a:t>
            </a:r>
            <a:endParaRPr lang="en-GB" sz="2400" dirty="0" smtClean="0"/>
          </a:p>
          <a:p>
            <a:pPr lvl="1">
              <a:spcAft>
                <a:spcPts val="0"/>
              </a:spcAft>
              <a:buFont typeface="Wingdings" pitchFamily="2" charset="2"/>
              <a:buChar char="n"/>
            </a:pPr>
            <a:r>
              <a:rPr lang="en-GB" dirty="0"/>
              <a:t>Clarify copyright before research starts</a:t>
            </a:r>
          </a:p>
          <a:p>
            <a:pPr lvl="1">
              <a:spcAft>
                <a:spcPts val="0"/>
              </a:spcAft>
              <a:buFont typeface="Wingdings" pitchFamily="2" charset="2"/>
              <a:buChar char="n"/>
            </a:pPr>
            <a:r>
              <a:rPr lang="en-GB" dirty="0"/>
              <a:t>Consider </a:t>
            </a:r>
            <a:r>
              <a:rPr lang="en-GB" dirty="0" smtClean="0"/>
              <a:t>licensing options e.g. Creative Commons</a:t>
            </a:r>
          </a:p>
          <a:p>
            <a:pPr lvl="1">
              <a:spcAft>
                <a:spcPts val="0"/>
              </a:spcAft>
              <a:buNone/>
            </a:pPr>
            <a:endParaRPr lang="en-GB" sz="2800" dirty="0" smtClean="0"/>
          </a:p>
          <a:p>
            <a:pPr lvl="1">
              <a:spcAft>
                <a:spcPts val="0"/>
              </a:spcAft>
              <a:buNone/>
            </a:pPr>
            <a:endParaRPr lang="en-GB" sz="2800" dirty="0" smtClean="0"/>
          </a:p>
          <a:p>
            <a:pPr lvl="1">
              <a:buNone/>
            </a:pPr>
            <a:endParaRPr lang="en-GB" dirty="0" smtClean="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2086</TotalTime>
  <Words>1460</Words>
  <Application>Microsoft Office PowerPoint</Application>
  <PresentationFormat>On-screen Show (4:3)</PresentationFormat>
  <Paragraphs>277</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1_Blank Presentation</vt:lpstr>
      <vt:lpstr>Introduction to Data Management Planning </vt:lpstr>
      <vt:lpstr>PowerPoint Presentation</vt:lpstr>
      <vt:lpstr>Funders’ expectations of public access</vt:lpstr>
      <vt:lpstr>EU Policies</vt:lpstr>
      <vt:lpstr>Ultimately funders expect:</vt:lpstr>
      <vt:lpstr>Data Management Planning</vt:lpstr>
      <vt:lpstr>What is data sharing?</vt:lpstr>
      <vt:lpstr>Reasons to share data</vt:lpstr>
      <vt:lpstr>Managing restrictions on sharing</vt:lpstr>
      <vt:lpstr>How to share research data</vt:lpstr>
      <vt:lpstr>Data Management Planning</vt:lpstr>
      <vt:lpstr>What is a DMP?</vt:lpstr>
      <vt:lpstr>Why develop a DMP?</vt:lpstr>
      <vt:lpstr>Research funders have DMP requirements</vt:lpstr>
      <vt:lpstr>They typically want a short (c.1-2pp)  statement covering: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 for writing DMPs</vt:lpstr>
      <vt:lpstr>Thanks – any questions?</vt:lpstr>
    </vt:vector>
  </TitlesOfParts>
  <Company>University of Glasgow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  for librarians</dc:title>
  <dc:creator>slj2z</dc:creator>
  <cp:lastModifiedBy>jd162a</cp:lastModifiedBy>
  <cp:revision>209</cp:revision>
  <cp:lastPrinted>2014-06-03T16:34:26Z</cp:lastPrinted>
  <dcterms:created xsi:type="dcterms:W3CDTF">2013-04-05T08:58:21Z</dcterms:created>
  <dcterms:modified xsi:type="dcterms:W3CDTF">2015-05-08T15:37:04Z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TC102037841033</vt:lpwstr>
  </property>
</Properties>
</file>